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8" r:id="rId3"/>
    <p:sldId id="292" r:id="rId4"/>
    <p:sldId id="297" r:id="rId6"/>
    <p:sldId id="293" r:id="rId7"/>
    <p:sldId id="306" r:id="rId8"/>
    <p:sldId id="324" r:id="rId9"/>
    <p:sldId id="261" r:id="rId10"/>
    <p:sldId id="325" r:id="rId11"/>
    <p:sldId id="326" r:id="rId12"/>
    <p:sldId id="327" r:id="rId13"/>
    <p:sldId id="328" r:id="rId14"/>
    <p:sldId id="329" r:id="rId15"/>
    <p:sldId id="301" r:id="rId16"/>
    <p:sldId id="330" r:id="rId17"/>
    <p:sldId id="303" r:id="rId18"/>
    <p:sldId id="304" r:id="rId19"/>
    <p:sldId id="332" r:id="rId20"/>
    <p:sldId id="333" r:id="rId21"/>
    <p:sldId id="313" r:id="rId22"/>
    <p:sldId id="316" r:id="rId23"/>
    <p:sldId id="317" r:id="rId24"/>
    <p:sldId id="314" r:id="rId25"/>
    <p:sldId id="334" r:id="rId26"/>
    <p:sldId id="320" r:id="rId27"/>
    <p:sldId id="335" r:id="rId28"/>
    <p:sldId id="323" r:id="rId29"/>
    <p:sldId id="322" r:id="rId30"/>
    <p:sldId id="315" r:id="rId31"/>
  </p:sldIdLst>
  <p:sldSz cx="6858000" cy="9906000" type="A4"/>
  <p:notesSz cx="6858000" cy="9906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FFCC"/>
    <a:srgbClr val="33CC33"/>
    <a:srgbClr val="66FF6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5320" autoAdjust="0"/>
  </p:normalViewPr>
  <p:slideViewPr>
    <p:cSldViewPr>
      <p:cViewPr varScale="1">
        <p:scale>
          <a:sx n="59" d="100"/>
          <a:sy n="59" d="100"/>
        </p:scale>
        <p:origin x="2298" y="33"/>
      </p:cViewPr>
      <p:guideLst>
        <p:guide orient="horz" pos="2873"/>
        <p:guide pos="222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DA463C2C-4F8D-4371-B838-0F616EA20644}"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2271713" y="1238250"/>
            <a:ext cx="2314575" cy="33432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767263"/>
            <a:ext cx="5486400" cy="3900487"/>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true"/>
          </p:cNvSpPr>
          <p:nvPr>
            <p:ph type="ftr" sz="quarter" idx="4"/>
          </p:nvPr>
        </p:nvSpPr>
        <p:spPr>
          <a:xfrm>
            <a:off x="0" y="9409113"/>
            <a:ext cx="2971800" cy="4968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9409113"/>
            <a:ext cx="2971800" cy="496887"/>
          </a:xfrm>
          <a:prstGeom prst="rect">
            <a:avLst/>
          </a:prstGeom>
        </p:spPr>
        <p:txBody>
          <a:bodyPr vert="horz" lIns="91440" tIns="45720" rIns="91440" bIns="45720" rtlCol="0" anchor="b"/>
          <a:lstStyle>
            <a:lvl1pPr algn="r">
              <a:defRPr sz="1200"/>
            </a:lvl1pPr>
          </a:lstStyle>
          <a:p>
            <a:fld id="{6F04299A-F309-4BC9-9651-DA5CB3DB83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6F04299A-F309-4BC9-9651-DA5CB3DB83A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true"/>
          </p:cNvSpPr>
          <p:nvPr>
            <p:ph type="ctrTitle"/>
          </p:nvPr>
        </p:nvSpPr>
        <p:spPr>
          <a:xfrm>
            <a:off x="514350" y="3070860"/>
            <a:ext cx="5829300" cy="2080259"/>
          </a:xfrm>
          <a:prstGeom prst="rect">
            <a:avLst/>
          </a:prstGeom>
        </p:spPr>
        <p:txBody>
          <a:bodyPr wrap="square" lIns="0" tIns="0" rIns="0" bIns="0">
            <a:spAutoFit/>
          </a:bodyPr>
          <a:lstStyle>
            <a:lvl1pPr>
              <a:defRPr/>
            </a:lvl1pPr>
          </a:lstStyle>
          <a:p/>
        </p:txBody>
      </p:sp>
      <p:sp>
        <p:nvSpPr>
          <p:cNvPr id="3" name="Holder 3"/>
          <p:cNvSpPr>
            <a:spLocks noGrp="true"/>
          </p:cNvSpPr>
          <p:nvPr>
            <p:ph type="subTitle" idx="4"/>
          </p:nvPr>
        </p:nvSpPr>
        <p:spPr>
          <a:xfrm>
            <a:off x="1028700" y="5547360"/>
            <a:ext cx="4800599" cy="2476500"/>
          </a:xfrm>
          <a:prstGeom prst="rect">
            <a:avLst/>
          </a:prstGeom>
        </p:spPr>
        <p:txBody>
          <a:bodyPr wrap="square" lIns="0" tIns="0" rIns="0" bIns="0">
            <a:spAutoFit/>
          </a:bodyPr>
          <a:lstStyle>
            <a:lvl1pPr>
              <a:defRPr/>
            </a:lvl1pPr>
          </a:lstStyle>
          <a:p/>
        </p:txBody>
      </p:sp>
      <p:sp>
        <p:nvSpPr>
          <p:cNvPr id="4" name="Holder 4"/>
          <p:cNvSpPr>
            <a:spLocks noGrp="true"/>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true"/>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true"/>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true"/>
          </p:cNvSpPr>
          <p:nvPr>
            <p:ph type="title"/>
          </p:nvPr>
        </p:nvSpPr>
        <p:spPr/>
        <p:txBody>
          <a:bodyPr lIns="0" tIns="0" rIns="0" bIns="0"/>
          <a:lstStyle>
            <a:lvl1pPr>
              <a:defRPr sz="2800" b="1" i="0">
                <a:solidFill>
                  <a:schemeClr val="tx1"/>
                </a:solidFill>
                <a:latin typeface="微软雅黑"/>
                <a:cs typeface="微软雅黑"/>
              </a:defRPr>
            </a:lvl1pPr>
          </a:lstStyle>
          <a:p/>
        </p:txBody>
      </p:sp>
      <p:sp>
        <p:nvSpPr>
          <p:cNvPr id="3" name="Holder 3"/>
          <p:cNvSpPr>
            <a:spLocks noGrp="true"/>
          </p:cNvSpPr>
          <p:nvPr>
            <p:ph type="body" idx="1"/>
          </p:nvPr>
        </p:nvSpPr>
        <p:spPr/>
        <p:txBody>
          <a:bodyPr lIns="0" tIns="0" rIns="0" bIns="0"/>
          <a:lstStyle>
            <a:lvl1pPr>
              <a:defRPr b="0" i="0">
                <a:solidFill>
                  <a:schemeClr val="tx1"/>
                </a:solidFill>
              </a:defRPr>
            </a:lvl1pPr>
          </a:lstStyle>
          <a:p/>
        </p:txBody>
      </p:sp>
      <p:sp>
        <p:nvSpPr>
          <p:cNvPr id="4" name="Holder 4"/>
          <p:cNvSpPr>
            <a:spLocks noGrp="true"/>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true"/>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true"/>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true"/>
          </p:cNvSpPr>
          <p:nvPr>
            <p:ph type="title"/>
          </p:nvPr>
        </p:nvSpPr>
        <p:spPr/>
        <p:txBody>
          <a:bodyPr lIns="0" tIns="0" rIns="0" bIns="0"/>
          <a:lstStyle>
            <a:lvl1pPr>
              <a:defRPr sz="2800" b="1" i="0">
                <a:solidFill>
                  <a:schemeClr val="tx1"/>
                </a:solidFill>
                <a:latin typeface="微软雅黑"/>
                <a:cs typeface="微软雅黑"/>
              </a:defRPr>
            </a:lvl1pPr>
          </a:lstStyle>
          <a:p/>
        </p:txBody>
      </p:sp>
      <p:sp>
        <p:nvSpPr>
          <p:cNvPr id="3" name="Holder 3"/>
          <p:cNvSpPr>
            <a:spLocks noGrp="true"/>
          </p:cNvSpPr>
          <p:nvPr>
            <p:ph sz="half" idx="2"/>
          </p:nvPr>
        </p:nvSpPr>
        <p:spPr>
          <a:xfrm>
            <a:off x="342900" y="2278380"/>
            <a:ext cx="2983230" cy="6537960"/>
          </a:xfrm>
          <a:prstGeom prst="rect">
            <a:avLst/>
          </a:prstGeom>
        </p:spPr>
        <p:txBody>
          <a:bodyPr wrap="square" lIns="0" tIns="0" rIns="0" bIns="0">
            <a:spAutoFit/>
          </a:bodyPr>
          <a:lstStyle>
            <a:lvl1pPr>
              <a:defRPr/>
            </a:lvl1pPr>
          </a:lstStyle>
          <a:p/>
        </p:txBody>
      </p:sp>
      <p:sp>
        <p:nvSpPr>
          <p:cNvPr id="4" name="Holder 4"/>
          <p:cNvSpPr>
            <a:spLocks noGrp="true"/>
          </p:cNvSpPr>
          <p:nvPr>
            <p:ph sz="half" idx="3"/>
          </p:nvPr>
        </p:nvSpPr>
        <p:spPr>
          <a:xfrm>
            <a:off x="3531869" y="2278380"/>
            <a:ext cx="2983230" cy="6537960"/>
          </a:xfrm>
          <a:prstGeom prst="rect">
            <a:avLst/>
          </a:prstGeom>
        </p:spPr>
        <p:txBody>
          <a:bodyPr wrap="square" lIns="0" tIns="0" rIns="0" bIns="0">
            <a:spAutoFit/>
          </a:bodyPr>
          <a:lstStyle>
            <a:lvl1pPr>
              <a:defRPr/>
            </a:lvl1pPr>
          </a:lstStyle>
          <a:p/>
        </p:txBody>
      </p:sp>
      <p:sp>
        <p:nvSpPr>
          <p:cNvPr id="5" name="Holder 5"/>
          <p:cNvSpPr>
            <a:spLocks noGrp="true"/>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true"/>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true"/>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true"/>
          </p:cNvSpPr>
          <p:nvPr>
            <p:ph type="title"/>
          </p:nvPr>
        </p:nvSpPr>
        <p:spPr/>
        <p:txBody>
          <a:bodyPr lIns="0" tIns="0" rIns="0" bIns="0"/>
          <a:lstStyle>
            <a:lvl1pPr>
              <a:defRPr sz="2800" b="1" i="0">
                <a:solidFill>
                  <a:schemeClr val="tx1"/>
                </a:solidFill>
                <a:latin typeface="微软雅黑"/>
                <a:cs typeface="微软雅黑"/>
              </a:defRPr>
            </a:lvl1pPr>
          </a:lstStyle>
          <a:p/>
        </p:txBody>
      </p:sp>
      <p:sp>
        <p:nvSpPr>
          <p:cNvPr id="3" name="Holder 3"/>
          <p:cNvSpPr>
            <a:spLocks noGrp="true"/>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true"/>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true"/>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true"/>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true"/>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true"/>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true"/>
          </p:cNvSpPr>
          <p:nvPr>
            <p:ph type="title"/>
          </p:nvPr>
        </p:nvSpPr>
        <p:spPr>
          <a:xfrm>
            <a:off x="658368" y="611803"/>
            <a:ext cx="5541263" cy="432434"/>
          </a:xfrm>
          <a:prstGeom prst="rect">
            <a:avLst/>
          </a:prstGeom>
        </p:spPr>
        <p:txBody>
          <a:bodyPr wrap="square" lIns="0" tIns="0" rIns="0" bIns="0">
            <a:spAutoFit/>
          </a:bodyPr>
          <a:lstStyle>
            <a:lvl1pPr>
              <a:defRPr sz="2800" b="1" i="0">
                <a:solidFill>
                  <a:schemeClr val="tx1"/>
                </a:solidFill>
                <a:latin typeface="微软雅黑"/>
                <a:cs typeface="微软雅黑"/>
              </a:defRPr>
            </a:lvl1pPr>
          </a:lstStyle>
          <a:p/>
        </p:txBody>
      </p:sp>
      <p:sp>
        <p:nvSpPr>
          <p:cNvPr id="3" name="Holder 3"/>
          <p:cNvSpPr>
            <a:spLocks noGrp="true"/>
          </p:cNvSpPr>
          <p:nvPr>
            <p:ph type="body" idx="1"/>
          </p:nvPr>
        </p:nvSpPr>
        <p:spPr>
          <a:xfrm>
            <a:off x="617804" y="1756658"/>
            <a:ext cx="5622391" cy="4446270"/>
          </a:xfrm>
          <a:prstGeom prst="rect">
            <a:avLst/>
          </a:prstGeom>
        </p:spPr>
        <p:txBody>
          <a:bodyPr wrap="square" lIns="0" tIns="0" rIns="0" bIns="0">
            <a:spAutoFit/>
          </a:bodyPr>
          <a:lstStyle>
            <a:lvl1pPr>
              <a:defRPr b="0" i="0">
                <a:solidFill>
                  <a:schemeClr val="tx1"/>
                </a:solidFill>
              </a:defRPr>
            </a:lvl1pPr>
          </a:lstStyle>
          <a:p/>
        </p:txBody>
      </p:sp>
      <p:sp>
        <p:nvSpPr>
          <p:cNvPr id="4" name="Holder 4"/>
          <p:cNvSpPr>
            <a:spLocks noGrp="true"/>
          </p:cNvSpPr>
          <p:nvPr>
            <p:ph type="ftr" sz="quarter" idx="5"/>
          </p:nvPr>
        </p:nvSpPr>
        <p:spPr>
          <a:xfrm>
            <a:off x="2331720" y="9212580"/>
            <a:ext cx="2194559" cy="4953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true"/>
          </p:cNvSpPr>
          <p:nvPr>
            <p:ph type="dt" sz="half" idx="6"/>
          </p:nvPr>
        </p:nvSpPr>
        <p:spPr>
          <a:xfrm>
            <a:off x="342900" y="9212580"/>
            <a:ext cx="1577340" cy="4953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true"/>
          </p:cNvSpPr>
          <p:nvPr>
            <p:ph type="sldNum" sz="quarter" idx="7"/>
          </p:nvPr>
        </p:nvSpPr>
        <p:spPr>
          <a:xfrm>
            <a:off x="4937760" y="9212580"/>
            <a:ext cx="1577340" cy="4953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jpe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4.jpe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slideLayout" Target="../slideLayouts/slideLayout5.xml"/><Relationship Id="rId25" Type="http://schemas.openxmlformats.org/officeDocument/2006/relationships/image" Target="../media/image7.png"/><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false"/>
        </a:gradFill>
        <a:effectLst/>
      </p:bgPr>
    </p:bg>
    <p:spTree>
      <p:nvGrpSpPr>
        <p:cNvPr id="1" name=""/>
        <p:cNvGrpSpPr/>
        <p:nvPr/>
      </p:nvGrpSpPr>
      <p:grpSpPr/>
      <p:sp>
        <p:nvSpPr>
          <p:cNvPr id="2" name="标题 1"/>
          <p:cNvSpPr>
            <a:spLocks noGrp="true"/>
          </p:cNvSpPr>
          <p:nvPr>
            <p:ph type="ctrTitle"/>
          </p:nvPr>
        </p:nvSpPr>
        <p:spPr>
          <a:xfrm>
            <a:off x="514350" y="875030"/>
            <a:ext cx="5903595" cy="1346200"/>
          </a:xfrm>
        </p:spPr>
        <p:txBody>
          <a:bodyPr wrap="square"/>
          <a:p>
            <a:pPr algn="ctr" eaLnBrk="1" fontAlgn="auto" latinLnBrk="0" hangingPunct="1">
              <a:lnSpc>
                <a:spcPts val="3500"/>
              </a:lnSpc>
            </a:pPr>
            <a:r>
              <a:rPr lang="zh-CN" altLang="en-US">
                <a:latin typeface="+mj-ea"/>
                <a:cs typeface="+mj-ea"/>
              </a:rPr>
              <a:t>关于《朝阳市国土空间生态修复规划（</a:t>
            </a:r>
            <a:r>
              <a:rPr lang="en-US" altLang="zh-CN">
                <a:latin typeface="+mj-ea"/>
                <a:cs typeface="+mj-ea"/>
              </a:rPr>
              <a:t>2021-2035</a:t>
            </a:r>
            <a:r>
              <a:rPr lang="zh-CN" altLang="en-US">
                <a:latin typeface="+mj-ea"/>
                <a:cs typeface="+mj-ea"/>
              </a:rPr>
              <a:t>年）》公开征求意见的公告</a:t>
            </a:r>
            <a:endParaRPr lang="zh-CN" altLang="en-US">
              <a:latin typeface="+mj-ea"/>
              <a:cs typeface="+mj-ea"/>
            </a:endParaRPr>
          </a:p>
        </p:txBody>
      </p:sp>
      <p:sp>
        <p:nvSpPr>
          <p:cNvPr id="5" name="文本框 4"/>
          <p:cNvSpPr txBox="true"/>
          <p:nvPr/>
        </p:nvSpPr>
        <p:spPr>
          <a:xfrm>
            <a:off x="843915" y="2466975"/>
            <a:ext cx="5364000" cy="5015865"/>
          </a:xfrm>
          <a:prstGeom prst="rect">
            <a:avLst/>
          </a:prstGeom>
          <a:noFill/>
        </p:spPr>
        <p:txBody>
          <a:bodyPr wrap="square" rtlCol="0">
            <a:spAutoFit/>
          </a:bodyPr>
          <a:p>
            <a:pPr indent="609600" algn="just" fontAlgn="auto">
              <a:lnSpc>
                <a:spcPts val="3000"/>
              </a:lnSpc>
              <a:extLst>
                <a:ext uri="{35155182-B16C-46BC-9424-99874614C6A1}">
                  <wpsdc:indentchars xmlns:wpsdc="http://www.wps.cn/officeDocument/2017/drawingmlCustomData" val="200" checksum="4158780845"/>
                </a:ext>
              </a:extLst>
            </a:pPr>
            <a:r>
              <a:rPr lang="zh-CN" altLang="en-US" sz="2400">
                <a:latin typeface="仿宋" panose="02010609060101010101" charset="-122"/>
                <a:ea typeface="仿宋" panose="02010609060101010101" charset="-122"/>
                <a:cs typeface="仿宋" panose="02010609060101010101" charset="-122"/>
              </a:rPr>
              <a:t>按照辽宁省自然资源厅统一部署，朝阳市自然资源局组织编制了《朝阳市国土空间生态修复规划（</a:t>
            </a:r>
            <a:r>
              <a:rPr lang="en-US" altLang="zh-CN" sz="2400">
                <a:latin typeface="仿宋" panose="02010609060101010101" charset="-122"/>
                <a:ea typeface="仿宋" panose="02010609060101010101" charset="-122"/>
                <a:cs typeface="仿宋" panose="02010609060101010101" charset="-122"/>
              </a:rPr>
              <a:t>2021-2035</a:t>
            </a:r>
            <a:r>
              <a:rPr lang="zh-CN" altLang="en-US" sz="2400">
                <a:latin typeface="仿宋" panose="02010609060101010101" charset="-122"/>
                <a:ea typeface="仿宋" panose="02010609060101010101" charset="-122"/>
                <a:cs typeface="仿宋" panose="02010609060101010101" charset="-122"/>
              </a:rPr>
              <a:t>年）》，现面向社会公开征求意见。公众可以于</a:t>
            </a:r>
            <a:r>
              <a:rPr lang="en-US" altLang="zh-CN" sz="2400">
                <a:latin typeface="仿宋" panose="02010609060101010101" charset="-122"/>
                <a:ea typeface="仿宋" panose="02010609060101010101" charset="-122"/>
                <a:cs typeface="仿宋" panose="02010609060101010101" charset="-122"/>
              </a:rPr>
              <a:t>7</a:t>
            </a:r>
            <a:r>
              <a:rPr lang="zh-CN" altLang="en-US" sz="2400">
                <a:latin typeface="仿宋" panose="02010609060101010101" charset="-122"/>
                <a:ea typeface="仿宋" panose="02010609060101010101" charset="-122"/>
                <a:cs typeface="仿宋" panose="02010609060101010101" charset="-122"/>
              </a:rPr>
              <a:t>月</a:t>
            </a:r>
            <a:r>
              <a:rPr lang="en-US" altLang="zh-CN" sz="2400">
                <a:latin typeface="仿宋" panose="02010609060101010101" charset="-122"/>
                <a:ea typeface="仿宋" panose="02010609060101010101" charset="-122"/>
                <a:cs typeface="仿宋" panose="02010609060101010101" charset="-122"/>
              </a:rPr>
              <a:t>11</a:t>
            </a:r>
            <a:r>
              <a:rPr lang="zh-CN" altLang="en-US" sz="2400">
                <a:latin typeface="仿宋" panose="02010609060101010101" charset="-122"/>
                <a:ea typeface="仿宋" panose="02010609060101010101" charset="-122"/>
                <a:cs typeface="仿宋" panose="02010609060101010101" charset="-122"/>
              </a:rPr>
              <a:t>日前将</a:t>
            </a:r>
            <a:r>
              <a:rPr lang="zh-CN" altLang="en-US" sz="2400">
                <a:latin typeface="仿宋" panose="02010609060101010101" charset="-122"/>
                <a:ea typeface="仿宋" panose="02010609060101010101" charset="-122"/>
                <a:cs typeface="仿宋" panose="02010609060101010101" charset="-122"/>
                <a:sym typeface="+mn-ea"/>
              </a:rPr>
              <a:t>《朝阳市国土空间生态修复规划（</a:t>
            </a:r>
            <a:r>
              <a:rPr lang="en-US" altLang="zh-CN" sz="2400">
                <a:latin typeface="仿宋" panose="02010609060101010101" charset="-122"/>
                <a:ea typeface="仿宋" panose="02010609060101010101" charset="-122"/>
                <a:cs typeface="仿宋" panose="02010609060101010101" charset="-122"/>
                <a:sym typeface="+mn-ea"/>
              </a:rPr>
              <a:t>2021-2035</a:t>
            </a:r>
            <a:r>
              <a:rPr lang="zh-CN" altLang="en-US" sz="2400">
                <a:latin typeface="仿宋" panose="02010609060101010101" charset="-122"/>
                <a:ea typeface="仿宋" panose="02010609060101010101" charset="-122"/>
                <a:cs typeface="仿宋" panose="02010609060101010101" charset="-122"/>
                <a:sym typeface="+mn-ea"/>
              </a:rPr>
              <a:t>年）》的修改意见建议反馈至电子邮箱</a:t>
            </a:r>
            <a:r>
              <a:rPr lang="en-US" altLang="zh-CN" sz="2400">
                <a:latin typeface="仿宋" panose="02010609060101010101" charset="-122"/>
                <a:ea typeface="仿宋" panose="02010609060101010101" charset="-122"/>
                <a:cs typeface="仿宋" panose="02010609060101010101" charset="-122"/>
                <a:sym typeface="+mn-ea"/>
              </a:rPr>
              <a:t>cyszrjxx@163.com</a:t>
            </a:r>
            <a:r>
              <a:rPr lang="zh-CN" altLang="en-US" sz="2400">
                <a:latin typeface="仿宋" panose="02010609060101010101" charset="-122"/>
                <a:ea typeface="仿宋" panose="02010609060101010101" charset="-122"/>
                <a:cs typeface="仿宋" panose="02010609060101010101" charset="-122"/>
                <a:sym typeface="+mn-ea"/>
              </a:rPr>
              <a:t>。</a:t>
            </a:r>
            <a:endParaRPr lang="zh-CN" altLang="en-US" sz="2400">
              <a:latin typeface="仿宋" panose="02010609060101010101" charset="-122"/>
              <a:ea typeface="仿宋" panose="02010609060101010101" charset="-122"/>
              <a:cs typeface="仿宋" panose="02010609060101010101" charset="-122"/>
              <a:sym typeface="+mn-ea"/>
            </a:endParaRPr>
          </a:p>
          <a:p>
            <a:pPr indent="457200" algn="just" fontAlgn="auto"/>
            <a:endParaRPr lang="zh-CN" altLang="en-US">
              <a:sym typeface="+mn-ea"/>
            </a:endParaRPr>
          </a:p>
          <a:p>
            <a:endParaRPr lang="zh-CN" altLang="en-US">
              <a:sym typeface="+mn-ea"/>
            </a:endParaRPr>
          </a:p>
          <a:p>
            <a:endParaRPr lang="zh-CN" altLang="en-US">
              <a:sym typeface="+mn-ea"/>
            </a:endParaRPr>
          </a:p>
          <a:p>
            <a:endParaRPr lang="zh-CN" altLang="en-US">
              <a:sym typeface="+mn-ea"/>
            </a:endParaRPr>
          </a:p>
          <a:p>
            <a:pPr algn="r"/>
            <a:r>
              <a:rPr lang="zh-CN" altLang="en-US" sz="2400">
                <a:latin typeface="仿宋" panose="02010609060101010101" charset="-122"/>
                <a:ea typeface="仿宋" panose="02010609060101010101" charset="-122"/>
                <a:cs typeface="仿宋" panose="02010609060101010101" charset="-122"/>
                <a:sym typeface="+mn-ea"/>
              </a:rPr>
              <a:t>朝阳市自然资源局</a:t>
            </a:r>
            <a:endParaRPr lang="zh-CN" altLang="en-US" sz="2400">
              <a:latin typeface="仿宋" panose="02010609060101010101" charset="-122"/>
              <a:ea typeface="仿宋" panose="02010609060101010101" charset="-122"/>
              <a:cs typeface="仿宋" panose="02010609060101010101" charset="-122"/>
              <a:sym typeface="+mn-ea"/>
            </a:endParaRPr>
          </a:p>
          <a:p>
            <a:pPr algn="just"/>
            <a:r>
              <a:rPr lang="zh-CN" altLang="en-US" sz="2400">
                <a:latin typeface="仿宋" panose="02010609060101010101" charset="-122"/>
                <a:ea typeface="仿宋" panose="02010609060101010101" charset="-122"/>
                <a:cs typeface="仿宋" panose="02010609060101010101" charset="-122"/>
                <a:sym typeface="+mn-ea"/>
              </a:rPr>
              <a:t> </a:t>
            </a:r>
            <a:r>
              <a:rPr lang="en-US" altLang="zh-CN" sz="2400">
                <a:latin typeface="仿宋" panose="02010609060101010101" charset="-122"/>
                <a:ea typeface="仿宋" panose="02010609060101010101" charset="-122"/>
                <a:cs typeface="仿宋" panose="02010609060101010101" charset="-122"/>
                <a:sym typeface="+mn-ea"/>
              </a:rPr>
              <a:t>                   2022</a:t>
            </a:r>
            <a:r>
              <a:rPr lang="zh-CN" altLang="en-US" sz="2400">
                <a:latin typeface="仿宋" panose="02010609060101010101" charset="-122"/>
                <a:ea typeface="仿宋" panose="02010609060101010101" charset="-122"/>
                <a:cs typeface="仿宋" panose="02010609060101010101" charset="-122"/>
                <a:sym typeface="+mn-ea"/>
              </a:rPr>
              <a:t>年</a:t>
            </a:r>
            <a:r>
              <a:rPr lang="en-US" altLang="zh-CN" sz="2400">
                <a:latin typeface="仿宋" panose="02010609060101010101" charset="-122"/>
                <a:ea typeface="仿宋" panose="02010609060101010101" charset="-122"/>
                <a:cs typeface="仿宋" panose="02010609060101010101" charset="-122"/>
                <a:sym typeface="+mn-ea"/>
              </a:rPr>
              <a:t>7</a:t>
            </a:r>
            <a:r>
              <a:rPr lang="zh-CN" altLang="en-US" sz="2400">
                <a:latin typeface="仿宋" panose="02010609060101010101" charset="-122"/>
                <a:ea typeface="仿宋" panose="02010609060101010101" charset="-122"/>
                <a:cs typeface="仿宋" panose="02010609060101010101" charset="-122"/>
                <a:sym typeface="+mn-ea"/>
              </a:rPr>
              <a:t>月</a:t>
            </a:r>
            <a:r>
              <a:rPr lang="en-US" altLang="zh-CN" sz="2400">
                <a:latin typeface="仿宋" panose="02010609060101010101" charset="-122"/>
                <a:ea typeface="仿宋" panose="02010609060101010101" charset="-122"/>
                <a:cs typeface="仿宋" panose="02010609060101010101" charset="-122"/>
                <a:sym typeface="+mn-ea"/>
              </a:rPr>
              <a:t>4</a:t>
            </a:r>
            <a:r>
              <a:rPr lang="zh-CN" altLang="en-US" sz="2400">
                <a:latin typeface="仿宋" panose="02010609060101010101" charset="-122"/>
                <a:ea typeface="仿宋" panose="02010609060101010101" charset="-122"/>
                <a:cs typeface="仿宋" panose="02010609060101010101" charset="-122"/>
                <a:sym typeface="+mn-ea"/>
              </a:rPr>
              <a:t>日</a:t>
            </a:r>
            <a:endParaRPr lang="zh-CN" altLang="en-US" sz="2400">
              <a:latin typeface="仿宋" panose="02010609060101010101" charset="-122"/>
              <a:ea typeface="仿宋" panose="02010609060101010101" charset="-122"/>
              <a:cs typeface="仿宋" panose="02010609060101010101"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true"/>
          </p:cNvPicPr>
          <p:nvPr/>
        </p:nvPicPr>
        <p:blipFill rotWithShape="true">
          <a:blip r:embed="rId1"/>
          <a:srcRect r="48861"/>
          <a:stretch>
            <a:fillRect/>
          </a:stretch>
        </p:blipFill>
        <p:spPr>
          <a:xfrm>
            <a:off x="0" y="0"/>
            <a:ext cx="6857999" cy="9941065"/>
          </a:xfrm>
          <a:prstGeom prst="rect">
            <a:avLst/>
          </a:prstGeom>
        </p:spPr>
      </p:pic>
      <p:sp>
        <p:nvSpPr>
          <p:cNvPr id="58" name="object 5"/>
          <p:cNvSpPr txBox="true"/>
          <p:nvPr/>
        </p:nvSpPr>
        <p:spPr>
          <a:xfrm>
            <a:off x="735431" y="730476"/>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2.2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生态问题</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4" name="文本框 3"/>
          <p:cNvSpPr txBox="true"/>
          <p:nvPr/>
        </p:nvSpPr>
        <p:spPr>
          <a:xfrm>
            <a:off x="0" y="1600200"/>
            <a:ext cx="6858000" cy="3962400"/>
          </a:xfrm>
          <a:prstGeom prst="rect">
            <a:avLst/>
          </a:prstGeom>
          <a:solidFill>
            <a:schemeClr val="bg1">
              <a:alpha val="64000"/>
            </a:schemeClr>
          </a:solidFill>
        </p:spPr>
        <p:txBody>
          <a:bodyPr wrap="square" rtlCol="0">
            <a:spAutoFit/>
          </a:bodyPr>
          <a:lstStyle/>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生境质量不高</a:t>
            </a:r>
            <a:endParaRPr lang="en-US" altLang="zh-CN" dirty="0">
              <a:effectLst/>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河流生态健康状况不佳</a:t>
            </a:r>
            <a:endParaRPr lang="en-US" altLang="zh-CN" dirty="0">
              <a:effectLst/>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水土流失问题</a:t>
            </a:r>
            <a:r>
              <a:rPr lang="zh-CN" altLang="en-US" dirty="0">
                <a:effectLst/>
                <a:latin typeface="微软雅黑" panose="020B0503020204020204" pitchFamily="34" charset="-122"/>
                <a:ea typeface="微软雅黑" panose="020B0503020204020204" pitchFamily="34" charset="-122"/>
                <a:cs typeface="仿宋" panose="02010609060101010101" charset="-122"/>
              </a:rPr>
              <a:t>较为</a:t>
            </a:r>
            <a:r>
              <a:rPr lang="zh-CN" altLang="zh-CN" dirty="0">
                <a:effectLst/>
                <a:latin typeface="微软雅黑" panose="020B0503020204020204" pitchFamily="34" charset="-122"/>
                <a:ea typeface="微软雅黑" panose="020B0503020204020204" pitchFamily="34" charset="-122"/>
                <a:cs typeface="仿宋" panose="02010609060101010101" charset="-122"/>
              </a:rPr>
              <a:t>突出</a:t>
            </a:r>
            <a:endParaRPr lang="en-US" altLang="zh-CN" dirty="0">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矿山</a:t>
            </a:r>
            <a:r>
              <a:rPr lang="zh-CN" altLang="en-US" dirty="0">
                <a:effectLst/>
                <a:latin typeface="微软雅黑" panose="020B0503020204020204" pitchFamily="34" charset="-122"/>
                <a:ea typeface="微软雅黑" panose="020B0503020204020204" pitchFamily="34" charset="-122"/>
                <a:cs typeface="仿宋" panose="02010609060101010101" charset="-122"/>
              </a:rPr>
              <a:t>修复治理压力较大</a:t>
            </a:r>
            <a:endParaRPr lang="en-US" altLang="zh-CN" dirty="0">
              <a:effectLst/>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农田生态需要优化</a:t>
            </a:r>
            <a:endParaRPr lang="en-US" altLang="zh-CN" dirty="0">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城市环境品质有待提升</a:t>
            </a:r>
            <a:endParaRPr lang="en-US" altLang="zh-CN" dirty="0">
              <a:effectLst/>
              <a:latin typeface="微软雅黑" panose="020B0503020204020204" pitchFamily="34" charset="-122"/>
              <a:ea typeface="微软雅黑" panose="020B0503020204020204" pitchFamily="34" charset="-122"/>
              <a:cs typeface="仿宋" panose="02010609060101010101" charset="-122"/>
            </a:endParaRPr>
          </a:p>
          <a:p>
            <a:pPr marL="285750" indent="-285750">
              <a:lnSpc>
                <a:spcPct val="200000"/>
              </a:lnSpc>
              <a:buFont typeface="Wingdings" panose="05000000000000000000" pitchFamily="2" charset="2"/>
              <a:buChar char="Ø"/>
            </a:pPr>
            <a:r>
              <a:rPr lang="zh-CN" altLang="zh-CN" dirty="0">
                <a:effectLst/>
                <a:latin typeface="微软雅黑" panose="020B0503020204020204" pitchFamily="34" charset="-122"/>
                <a:ea typeface="微软雅黑" panose="020B0503020204020204" pitchFamily="34" charset="-122"/>
                <a:cs typeface="仿宋" panose="02010609060101010101" charset="-122"/>
              </a:rPr>
              <a:t>生态连通</a:t>
            </a:r>
            <a:r>
              <a:rPr lang="zh-CN" altLang="en-US" dirty="0">
                <a:effectLst/>
                <a:latin typeface="微软雅黑" panose="020B0503020204020204" pitchFamily="34" charset="-122"/>
                <a:ea typeface="微软雅黑" panose="020B0503020204020204" pitchFamily="34" charset="-122"/>
                <a:cs typeface="仿宋" panose="02010609060101010101" charset="-122"/>
              </a:rPr>
              <a:t>不足</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03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规划目标</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1" y="730476"/>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3.1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总体目标</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26" name="object 8"/>
          <p:cNvSpPr txBox="true"/>
          <p:nvPr/>
        </p:nvSpPr>
        <p:spPr>
          <a:xfrm>
            <a:off x="457200" y="1828800"/>
            <a:ext cx="5747485" cy="2859565"/>
          </a:xfrm>
          <a:prstGeom prst="rect">
            <a:avLst/>
          </a:prstGeom>
          <a:solidFill>
            <a:schemeClr val="bg1">
              <a:alpha val="64000"/>
            </a:schemeClr>
          </a:solidFill>
        </p:spPr>
        <p:txBody>
          <a:bodyPr wrap="square" rtlCol="0">
            <a:spAutoFit/>
          </a:bodyPr>
          <a:lstStyle>
            <a:defPPr>
              <a:defRPr lang="zh-CN"/>
            </a:defPPr>
            <a:lvl1pPr marL="285750" indent="-285750">
              <a:lnSpc>
                <a:spcPct val="200000"/>
              </a:lnSpc>
              <a:buFont typeface="Wingdings" panose="05000000000000000000" pitchFamily="2" charset="2"/>
              <a:buChar char="Ø"/>
              <a:defRPr>
                <a:effectLst/>
                <a:latin typeface="微软雅黑" panose="020B0503020204020204" pitchFamily="34" charset="-122"/>
                <a:ea typeface="微软雅黑" panose="020B0503020204020204" pitchFamily="34" charset="-122"/>
                <a:cs typeface="仿宋" panose="02010609060101010101" charset="-122"/>
              </a:defRPr>
            </a:lvl1pPr>
          </a:lstStyle>
          <a:p>
            <a:pPr marL="0" indent="0">
              <a:buNone/>
            </a:pPr>
            <a:r>
              <a:rPr lang="en-US" dirty="0"/>
              <a:t>      </a:t>
            </a:r>
            <a:r>
              <a:rPr dirty="0" err="1"/>
              <a:t>通过大力</a:t>
            </a:r>
            <a:r>
              <a:rPr lang="zh-CN" altLang="en-US" dirty="0"/>
              <a:t>推进</a:t>
            </a:r>
            <a:r>
              <a:rPr dirty="0" err="1"/>
              <a:t>实施国土空间生态修复</a:t>
            </a:r>
            <a:r>
              <a:rPr lang="zh-CN" altLang="en-US" dirty="0"/>
              <a:t>，</a:t>
            </a:r>
            <a:r>
              <a:rPr dirty="0"/>
              <a:t>全</a:t>
            </a:r>
            <a:r>
              <a:rPr lang="zh-CN" altLang="en-US" dirty="0"/>
              <a:t>市</a:t>
            </a:r>
            <a:r>
              <a:rPr dirty="0" err="1"/>
              <a:t>森林、草地、河湖、湿地等自然生态系统状况实现根本</a:t>
            </a:r>
            <a:r>
              <a:rPr lang="zh-CN" altLang="en-US" dirty="0"/>
              <a:t>好转，</a:t>
            </a:r>
            <a:r>
              <a:rPr dirty="0" err="1"/>
              <a:t>生态系统质量逐步</a:t>
            </a:r>
            <a:r>
              <a:rPr lang="zh-CN" altLang="en-US" dirty="0"/>
              <a:t>提升，</a:t>
            </a:r>
            <a:r>
              <a:rPr dirty="0" err="1"/>
              <a:t>生态服务功能明显提高</a:t>
            </a:r>
            <a:r>
              <a:rPr lang="zh-CN" altLang="en-US" dirty="0"/>
              <a:t>，</a:t>
            </a:r>
            <a:r>
              <a:rPr dirty="0" err="1"/>
              <a:t>生态稳定性显著增强</a:t>
            </a:r>
            <a:r>
              <a:rPr lang="zh-CN" altLang="en-US" dirty="0"/>
              <a:t>，</a:t>
            </a:r>
            <a:r>
              <a:rPr dirty="0" err="1"/>
              <a:t>生态系统碳汇</a:t>
            </a:r>
            <a:r>
              <a:rPr lang="zh-CN" altLang="en-US" dirty="0"/>
              <a:t>不断增加</a:t>
            </a:r>
            <a:r>
              <a:rPr dirty="0"/>
              <a:t>，</a:t>
            </a:r>
            <a:r>
              <a:rPr lang="zh-CN" altLang="en-US" dirty="0"/>
              <a:t>京津冀东北部重要生态屏障作用凸显，</a:t>
            </a:r>
            <a:r>
              <a:rPr dirty="0" err="1"/>
              <a:t>人居环境</a:t>
            </a:r>
            <a:r>
              <a:rPr lang="zh-CN" altLang="en-US" dirty="0"/>
              <a:t>不断优化，</a:t>
            </a:r>
            <a:r>
              <a:rPr dirty="0" err="1"/>
              <a:t>优质生态产品供给能力基本满足人民群众需求</a:t>
            </a:r>
            <a:r>
              <a:rPr lang="zh-CN" altLang="en-US" dirty="0"/>
              <a:t>，</a:t>
            </a:r>
            <a:r>
              <a:rPr dirty="0" err="1"/>
              <a:t>人与自然和谐共生的美丽</a:t>
            </a:r>
            <a:r>
              <a:rPr lang="zh-CN" altLang="en-US" dirty="0"/>
              <a:t>朝阳</a:t>
            </a:r>
            <a:r>
              <a:rPr dirty="0" err="1"/>
              <a:t>画卷基本绘就</a:t>
            </a:r>
            <a:r>
              <a:rPr dirty="0"/>
              <a:t>。</a:t>
            </a:r>
            <a:endParaRPr dirty="0"/>
          </a:p>
        </p:txBody>
      </p:sp>
      <p:pic>
        <p:nvPicPr>
          <p:cNvPr id="2" name="图片 1"/>
          <p:cNvPicPr>
            <a:picLocks noChangeAspect="true"/>
          </p:cNvPicPr>
          <p:nvPr/>
        </p:nvPicPr>
        <p:blipFill rotWithShape="true">
          <a:blip r:embed="rId1"/>
          <a:srcRect b="36107"/>
          <a:stretch>
            <a:fillRect/>
          </a:stretch>
        </p:blipFill>
        <p:spPr>
          <a:xfrm>
            <a:off x="0" y="6854334"/>
            <a:ext cx="6858000" cy="30429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 name="object 11"/>
          <p:cNvSpPr/>
          <p:nvPr/>
        </p:nvSpPr>
        <p:spPr>
          <a:xfrm>
            <a:off x="1012246" y="4739992"/>
            <a:ext cx="4793147" cy="723696"/>
          </a:xfrm>
          <a:custGeom>
            <a:avLst/>
            <a:gdLst/>
            <a:ahLst/>
            <a:cxnLst/>
            <a:rect l="l" t="t" r="r" b="b"/>
            <a:pathLst>
              <a:path w="5092065" h="925194">
                <a:moveTo>
                  <a:pt x="4937486" y="0"/>
                </a:moveTo>
                <a:lnTo>
                  <a:pt x="151654" y="19"/>
                </a:lnTo>
                <a:lnTo>
                  <a:pt x="108992" y="6725"/>
                </a:lnTo>
                <a:lnTo>
                  <a:pt x="71072" y="24293"/>
                </a:lnTo>
                <a:lnTo>
                  <a:pt x="39589" y="51024"/>
                </a:lnTo>
                <a:lnTo>
                  <a:pt x="16236" y="85218"/>
                </a:lnTo>
                <a:lnTo>
                  <a:pt x="2706" y="125176"/>
                </a:lnTo>
                <a:lnTo>
                  <a:pt x="0" y="773391"/>
                </a:lnTo>
                <a:lnTo>
                  <a:pt x="922" y="788025"/>
                </a:lnTo>
                <a:lnTo>
                  <a:pt x="11430" y="829280"/>
                </a:lnTo>
                <a:lnTo>
                  <a:pt x="32230" y="865241"/>
                </a:lnTo>
                <a:lnTo>
                  <a:pt x="61630" y="894211"/>
                </a:lnTo>
                <a:lnTo>
                  <a:pt x="97935" y="914488"/>
                </a:lnTo>
                <a:lnTo>
                  <a:pt x="139453" y="924375"/>
                </a:lnTo>
                <a:lnTo>
                  <a:pt x="154158" y="925068"/>
                </a:lnTo>
                <a:lnTo>
                  <a:pt x="4939987" y="925048"/>
                </a:lnTo>
                <a:lnTo>
                  <a:pt x="4982628" y="918342"/>
                </a:lnTo>
                <a:lnTo>
                  <a:pt x="5020543" y="900774"/>
                </a:lnTo>
                <a:lnTo>
                  <a:pt x="5052032" y="874043"/>
                </a:lnTo>
                <a:lnTo>
                  <a:pt x="5075396" y="839849"/>
                </a:lnTo>
                <a:lnTo>
                  <a:pt x="5088935" y="799891"/>
                </a:lnTo>
                <a:lnTo>
                  <a:pt x="5091644" y="151676"/>
                </a:lnTo>
                <a:lnTo>
                  <a:pt x="5090720" y="137042"/>
                </a:lnTo>
                <a:lnTo>
                  <a:pt x="5080205" y="95787"/>
                </a:lnTo>
                <a:lnTo>
                  <a:pt x="5059394" y="59826"/>
                </a:lnTo>
                <a:lnTo>
                  <a:pt x="5029986" y="30856"/>
                </a:lnTo>
                <a:lnTo>
                  <a:pt x="4993682" y="10579"/>
                </a:lnTo>
                <a:lnTo>
                  <a:pt x="4952181" y="692"/>
                </a:lnTo>
                <a:lnTo>
                  <a:pt x="4937486" y="0"/>
                </a:lnTo>
                <a:close/>
              </a:path>
            </a:pathLst>
          </a:custGeom>
          <a:solidFill>
            <a:srgbClr val="CCFFCC"/>
          </a:solidFill>
        </p:spPr>
        <p:txBody>
          <a:bodyPr wrap="square" lIns="0" tIns="0" rIns="0" bIns="0" rtlCol="0"/>
          <a:lstStyle/>
          <a:p/>
        </p:txBody>
      </p:sp>
      <p:sp>
        <p:nvSpPr>
          <p:cNvPr id="58" name="object 5"/>
          <p:cNvSpPr txBox="true"/>
          <p:nvPr/>
        </p:nvSpPr>
        <p:spPr>
          <a:xfrm>
            <a:off x="735431" y="730476"/>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3.2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规划目标</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49" name="object 8"/>
          <p:cNvSpPr/>
          <p:nvPr/>
        </p:nvSpPr>
        <p:spPr>
          <a:xfrm>
            <a:off x="2248075" y="2895600"/>
            <a:ext cx="2441575" cy="341630"/>
          </a:xfrm>
          <a:custGeom>
            <a:avLst/>
            <a:gdLst/>
            <a:ahLst/>
            <a:cxnLst/>
            <a:rect l="l" t="t" r="r" b="b"/>
            <a:pathLst>
              <a:path w="2441575" h="341629">
                <a:moveTo>
                  <a:pt x="0" y="341376"/>
                </a:moveTo>
                <a:lnTo>
                  <a:pt x="2441448" y="341376"/>
                </a:lnTo>
                <a:lnTo>
                  <a:pt x="2441448" y="0"/>
                </a:lnTo>
                <a:lnTo>
                  <a:pt x="0" y="0"/>
                </a:lnTo>
                <a:lnTo>
                  <a:pt x="0" y="341376"/>
                </a:lnTo>
                <a:close/>
              </a:path>
            </a:pathLst>
          </a:custGeom>
          <a:solidFill>
            <a:srgbClr val="00B050"/>
          </a:solidFill>
        </p:spPr>
        <p:txBody>
          <a:bodyPr wrap="square" lIns="0" tIns="0" rIns="0" bIns="0" rtlCol="0"/>
          <a:lstStyle/>
          <a:p/>
        </p:txBody>
      </p:sp>
      <p:sp>
        <p:nvSpPr>
          <p:cNvPr id="51" name="object 10"/>
          <p:cNvSpPr/>
          <p:nvPr/>
        </p:nvSpPr>
        <p:spPr>
          <a:xfrm>
            <a:off x="2254450" y="1615781"/>
            <a:ext cx="2441575" cy="341630"/>
          </a:xfrm>
          <a:custGeom>
            <a:avLst/>
            <a:gdLst/>
            <a:ahLst/>
            <a:cxnLst/>
            <a:rect l="l" t="t" r="r" b="b"/>
            <a:pathLst>
              <a:path w="2441575" h="341630">
                <a:moveTo>
                  <a:pt x="0" y="341375"/>
                </a:moveTo>
                <a:lnTo>
                  <a:pt x="2441448" y="341375"/>
                </a:lnTo>
                <a:lnTo>
                  <a:pt x="2441448" y="0"/>
                </a:lnTo>
                <a:lnTo>
                  <a:pt x="0" y="0"/>
                </a:lnTo>
                <a:lnTo>
                  <a:pt x="0" y="341375"/>
                </a:lnTo>
                <a:close/>
              </a:path>
            </a:pathLst>
          </a:custGeom>
          <a:solidFill>
            <a:srgbClr val="00B050"/>
          </a:solidFill>
        </p:spPr>
        <p:txBody>
          <a:bodyPr wrap="square" lIns="0" tIns="0" rIns="0" bIns="0" rtlCol="0"/>
          <a:lstStyle/>
          <a:p/>
        </p:txBody>
      </p:sp>
      <p:sp>
        <p:nvSpPr>
          <p:cNvPr id="52" name="object 11"/>
          <p:cNvSpPr/>
          <p:nvPr/>
        </p:nvSpPr>
        <p:spPr>
          <a:xfrm>
            <a:off x="990600" y="2022604"/>
            <a:ext cx="4800600" cy="723696"/>
          </a:xfrm>
          <a:custGeom>
            <a:avLst/>
            <a:gdLst/>
            <a:ahLst/>
            <a:cxnLst/>
            <a:rect l="l" t="t" r="r" b="b"/>
            <a:pathLst>
              <a:path w="5092065" h="925194">
                <a:moveTo>
                  <a:pt x="4937486" y="0"/>
                </a:moveTo>
                <a:lnTo>
                  <a:pt x="151654" y="19"/>
                </a:lnTo>
                <a:lnTo>
                  <a:pt x="108992" y="6725"/>
                </a:lnTo>
                <a:lnTo>
                  <a:pt x="71072" y="24293"/>
                </a:lnTo>
                <a:lnTo>
                  <a:pt x="39589" y="51024"/>
                </a:lnTo>
                <a:lnTo>
                  <a:pt x="16236" y="85218"/>
                </a:lnTo>
                <a:lnTo>
                  <a:pt x="2706" y="125176"/>
                </a:lnTo>
                <a:lnTo>
                  <a:pt x="0" y="773391"/>
                </a:lnTo>
                <a:lnTo>
                  <a:pt x="922" y="788025"/>
                </a:lnTo>
                <a:lnTo>
                  <a:pt x="11430" y="829280"/>
                </a:lnTo>
                <a:lnTo>
                  <a:pt x="32230" y="865241"/>
                </a:lnTo>
                <a:lnTo>
                  <a:pt x="61630" y="894211"/>
                </a:lnTo>
                <a:lnTo>
                  <a:pt x="97935" y="914488"/>
                </a:lnTo>
                <a:lnTo>
                  <a:pt x="139453" y="924375"/>
                </a:lnTo>
                <a:lnTo>
                  <a:pt x="154158" y="925068"/>
                </a:lnTo>
                <a:lnTo>
                  <a:pt x="4939987" y="925048"/>
                </a:lnTo>
                <a:lnTo>
                  <a:pt x="4982628" y="918342"/>
                </a:lnTo>
                <a:lnTo>
                  <a:pt x="5020543" y="900774"/>
                </a:lnTo>
                <a:lnTo>
                  <a:pt x="5052032" y="874043"/>
                </a:lnTo>
                <a:lnTo>
                  <a:pt x="5075396" y="839849"/>
                </a:lnTo>
                <a:lnTo>
                  <a:pt x="5088935" y="799891"/>
                </a:lnTo>
                <a:lnTo>
                  <a:pt x="5091644" y="151676"/>
                </a:lnTo>
                <a:lnTo>
                  <a:pt x="5090720" y="137042"/>
                </a:lnTo>
                <a:lnTo>
                  <a:pt x="5080205" y="95787"/>
                </a:lnTo>
                <a:lnTo>
                  <a:pt x="5059394" y="59826"/>
                </a:lnTo>
                <a:lnTo>
                  <a:pt x="5029986" y="30856"/>
                </a:lnTo>
                <a:lnTo>
                  <a:pt x="4993682" y="10579"/>
                </a:lnTo>
                <a:lnTo>
                  <a:pt x="4952181" y="692"/>
                </a:lnTo>
                <a:lnTo>
                  <a:pt x="4937486" y="0"/>
                </a:lnTo>
                <a:close/>
              </a:path>
            </a:pathLst>
          </a:custGeom>
          <a:solidFill>
            <a:srgbClr val="CCFFCC"/>
          </a:solidFill>
        </p:spPr>
        <p:txBody>
          <a:bodyPr wrap="square" lIns="0" tIns="0" rIns="0" bIns="0" rtlCol="0"/>
          <a:lstStyle/>
          <a:p/>
        </p:txBody>
      </p:sp>
      <p:sp>
        <p:nvSpPr>
          <p:cNvPr id="94" name="object 17"/>
          <p:cNvSpPr txBox="true"/>
          <p:nvPr/>
        </p:nvSpPr>
        <p:spPr>
          <a:xfrm>
            <a:off x="2493355" y="1648454"/>
            <a:ext cx="1849710"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en-US" altLang="zh-CN" sz="1600" b="1" spc="-5" dirty="0">
                <a:solidFill>
                  <a:srgbClr val="FFFFFF"/>
                </a:solidFill>
                <a:latin typeface="黑体" panose="02010609060101010101" charset="-122"/>
                <a:ea typeface="黑体" panose="02010609060101010101" charset="-122"/>
                <a:cs typeface="微软雅黑"/>
              </a:rPr>
              <a:t>2025</a:t>
            </a:r>
            <a:r>
              <a:rPr lang="zh-CN" altLang="en-US" sz="1600" b="1" spc="-5" dirty="0">
                <a:solidFill>
                  <a:srgbClr val="FFFFFF"/>
                </a:solidFill>
                <a:latin typeface="黑体" panose="02010609060101010101" charset="-122"/>
                <a:ea typeface="黑体" panose="02010609060101010101" charset="-122"/>
                <a:cs typeface="微软雅黑"/>
              </a:rPr>
              <a:t>年目标</a:t>
            </a:r>
            <a:endParaRPr sz="1200" dirty="0">
              <a:latin typeface="黑体" panose="02010609060101010101" charset="-122"/>
              <a:ea typeface="黑体" panose="02010609060101010101" charset="-122"/>
              <a:cs typeface="微软雅黑"/>
            </a:endParaRPr>
          </a:p>
        </p:txBody>
      </p:sp>
      <p:sp>
        <p:nvSpPr>
          <p:cNvPr id="95" name="object 17"/>
          <p:cNvSpPr txBox="true"/>
          <p:nvPr/>
        </p:nvSpPr>
        <p:spPr>
          <a:xfrm>
            <a:off x="992604" y="2069465"/>
            <a:ext cx="4952515" cy="663575"/>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200" dirty="0">
                <a:latin typeface="黑体" panose="02010609060101010101" charset="-122"/>
                <a:ea typeface="黑体" panose="02010609060101010101" charset="-122"/>
                <a:cs typeface="微软雅黑"/>
              </a:rPr>
              <a:t>    </a:t>
            </a:r>
            <a:r>
              <a:rPr lang="zh-CN" altLang="en-US" sz="1200" dirty="0">
                <a:latin typeface="黑体" panose="02010609060101010101" charset="-122"/>
                <a:ea typeface="黑体" panose="02010609060101010101" charset="-122"/>
                <a:cs typeface="微软雅黑"/>
              </a:rPr>
              <a:t>重点国土空间生态修复工程有序推进，重大生态问题得到有效遏制，重要生态功能区的生态修复基本完成，重要通道生态修复基本构建，全市生态网络体系初步形成。</a:t>
            </a:r>
            <a:endParaRPr sz="1200" dirty="0">
              <a:latin typeface="黑体" panose="02010609060101010101" charset="-122"/>
              <a:ea typeface="黑体" panose="02010609060101010101" charset="-122"/>
              <a:cs typeface="微软雅黑"/>
            </a:endParaRPr>
          </a:p>
        </p:txBody>
      </p:sp>
      <p:sp>
        <p:nvSpPr>
          <p:cNvPr id="103" name="object 11"/>
          <p:cNvSpPr/>
          <p:nvPr/>
        </p:nvSpPr>
        <p:spPr>
          <a:xfrm>
            <a:off x="998053" y="3352800"/>
            <a:ext cx="4793147" cy="723696"/>
          </a:xfrm>
          <a:custGeom>
            <a:avLst/>
            <a:gdLst/>
            <a:ahLst/>
            <a:cxnLst/>
            <a:rect l="l" t="t" r="r" b="b"/>
            <a:pathLst>
              <a:path w="5092065" h="925194">
                <a:moveTo>
                  <a:pt x="4937486" y="0"/>
                </a:moveTo>
                <a:lnTo>
                  <a:pt x="151654" y="19"/>
                </a:lnTo>
                <a:lnTo>
                  <a:pt x="108992" y="6725"/>
                </a:lnTo>
                <a:lnTo>
                  <a:pt x="71072" y="24293"/>
                </a:lnTo>
                <a:lnTo>
                  <a:pt x="39589" y="51024"/>
                </a:lnTo>
                <a:lnTo>
                  <a:pt x="16236" y="85218"/>
                </a:lnTo>
                <a:lnTo>
                  <a:pt x="2706" y="125176"/>
                </a:lnTo>
                <a:lnTo>
                  <a:pt x="0" y="773391"/>
                </a:lnTo>
                <a:lnTo>
                  <a:pt x="922" y="788025"/>
                </a:lnTo>
                <a:lnTo>
                  <a:pt x="11430" y="829280"/>
                </a:lnTo>
                <a:lnTo>
                  <a:pt x="32230" y="865241"/>
                </a:lnTo>
                <a:lnTo>
                  <a:pt x="61630" y="894211"/>
                </a:lnTo>
                <a:lnTo>
                  <a:pt x="97935" y="914488"/>
                </a:lnTo>
                <a:lnTo>
                  <a:pt x="139453" y="924375"/>
                </a:lnTo>
                <a:lnTo>
                  <a:pt x="154158" y="925068"/>
                </a:lnTo>
                <a:lnTo>
                  <a:pt x="4939987" y="925048"/>
                </a:lnTo>
                <a:lnTo>
                  <a:pt x="4982628" y="918342"/>
                </a:lnTo>
                <a:lnTo>
                  <a:pt x="5020543" y="900774"/>
                </a:lnTo>
                <a:lnTo>
                  <a:pt x="5052032" y="874043"/>
                </a:lnTo>
                <a:lnTo>
                  <a:pt x="5075396" y="839849"/>
                </a:lnTo>
                <a:lnTo>
                  <a:pt x="5088935" y="799891"/>
                </a:lnTo>
                <a:lnTo>
                  <a:pt x="5091644" y="151676"/>
                </a:lnTo>
                <a:lnTo>
                  <a:pt x="5090720" y="137042"/>
                </a:lnTo>
                <a:lnTo>
                  <a:pt x="5080205" y="95787"/>
                </a:lnTo>
                <a:lnTo>
                  <a:pt x="5059394" y="59826"/>
                </a:lnTo>
                <a:lnTo>
                  <a:pt x="5029986" y="30856"/>
                </a:lnTo>
                <a:lnTo>
                  <a:pt x="4993682" y="10579"/>
                </a:lnTo>
                <a:lnTo>
                  <a:pt x="4952181" y="692"/>
                </a:lnTo>
                <a:lnTo>
                  <a:pt x="4937486" y="0"/>
                </a:lnTo>
                <a:close/>
              </a:path>
            </a:pathLst>
          </a:custGeom>
          <a:solidFill>
            <a:srgbClr val="CCFFCC"/>
          </a:solidFill>
        </p:spPr>
        <p:txBody>
          <a:bodyPr wrap="square" lIns="0" tIns="0" rIns="0" bIns="0" rtlCol="0"/>
          <a:lstStyle/>
          <a:p/>
        </p:txBody>
      </p:sp>
      <p:sp>
        <p:nvSpPr>
          <p:cNvPr id="104" name="object 17"/>
          <p:cNvSpPr txBox="true"/>
          <p:nvPr/>
        </p:nvSpPr>
        <p:spPr>
          <a:xfrm>
            <a:off x="1012246" y="3417404"/>
            <a:ext cx="4952515" cy="663575"/>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200" dirty="0">
                <a:latin typeface="黑体" panose="02010609060101010101" charset="-122"/>
                <a:ea typeface="黑体" panose="02010609060101010101" charset="-122"/>
                <a:cs typeface="微软雅黑"/>
              </a:rPr>
              <a:t>    </a:t>
            </a:r>
            <a:r>
              <a:rPr lang="zh-CN" altLang="en-US" sz="1200" dirty="0">
                <a:latin typeface="黑体" panose="02010609060101010101" charset="-122"/>
                <a:ea typeface="黑体" panose="02010609060101010101" charset="-122"/>
                <a:cs typeface="微软雅黑"/>
              </a:rPr>
              <a:t>全市林地、草地、湿地、物种资源得到全面保护，森林、草地、湿地生态系统更加稳定、结构更加合理、功能更加完备，生态服务功能和生态承载力进一步巩固。</a:t>
            </a:r>
            <a:endParaRPr sz="1200" dirty="0">
              <a:latin typeface="黑体" panose="02010609060101010101" charset="-122"/>
              <a:ea typeface="黑体" panose="02010609060101010101" charset="-122"/>
              <a:cs typeface="微软雅黑"/>
            </a:endParaRPr>
          </a:p>
        </p:txBody>
      </p:sp>
      <p:sp>
        <p:nvSpPr>
          <p:cNvPr id="105" name="object 17"/>
          <p:cNvSpPr txBox="true"/>
          <p:nvPr/>
        </p:nvSpPr>
        <p:spPr>
          <a:xfrm>
            <a:off x="2493355" y="2929842"/>
            <a:ext cx="1849710"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en-US" altLang="zh-CN" sz="1600" b="1" spc="-5" dirty="0">
                <a:solidFill>
                  <a:srgbClr val="FFFFFF"/>
                </a:solidFill>
                <a:latin typeface="黑体" panose="02010609060101010101" charset="-122"/>
                <a:ea typeface="黑体" panose="02010609060101010101" charset="-122"/>
                <a:cs typeface="微软雅黑"/>
              </a:rPr>
              <a:t>2030</a:t>
            </a:r>
            <a:r>
              <a:rPr lang="zh-CN" altLang="en-US" sz="1600" b="1" spc="-5" dirty="0">
                <a:solidFill>
                  <a:srgbClr val="FFFFFF"/>
                </a:solidFill>
                <a:latin typeface="黑体" panose="02010609060101010101" charset="-122"/>
                <a:ea typeface="黑体" panose="02010609060101010101" charset="-122"/>
                <a:cs typeface="微软雅黑"/>
              </a:rPr>
              <a:t>年目标</a:t>
            </a:r>
            <a:endParaRPr sz="1200" dirty="0">
              <a:latin typeface="黑体" panose="02010609060101010101" charset="-122"/>
              <a:ea typeface="黑体" panose="02010609060101010101" charset="-122"/>
              <a:cs typeface="微软雅黑"/>
            </a:endParaRPr>
          </a:p>
        </p:txBody>
      </p:sp>
      <p:sp>
        <p:nvSpPr>
          <p:cNvPr id="106" name="object 8"/>
          <p:cNvSpPr/>
          <p:nvPr/>
        </p:nvSpPr>
        <p:spPr>
          <a:xfrm>
            <a:off x="2251541" y="4236027"/>
            <a:ext cx="2441575" cy="341630"/>
          </a:xfrm>
          <a:custGeom>
            <a:avLst/>
            <a:gdLst/>
            <a:ahLst/>
            <a:cxnLst/>
            <a:rect l="l" t="t" r="r" b="b"/>
            <a:pathLst>
              <a:path w="2441575" h="341629">
                <a:moveTo>
                  <a:pt x="0" y="341376"/>
                </a:moveTo>
                <a:lnTo>
                  <a:pt x="2441448" y="341376"/>
                </a:lnTo>
                <a:lnTo>
                  <a:pt x="2441448" y="0"/>
                </a:lnTo>
                <a:lnTo>
                  <a:pt x="0" y="0"/>
                </a:lnTo>
                <a:lnTo>
                  <a:pt x="0" y="341376"/>
                </a:lnTo>
                <a:close/>
              </a:path>
            </a:pathLst>
          </a:custGeom>
          <a:solidFill>
            <a:srgbClr val="00B050"/>
          </a:solidFill>
        </p:spPr>
        <p:txBody>
          <a:bodyPr wrap="square" lIns="0" tIns="0" rIns="0" bIns="0" rtlCol="0"/>
          <a:lstStyle/>
          <a:p/>
        </p:txBody>
      </p:sp>
      <p:sp>
        <p:nvSpPr>
          <p:cNvPr id="109" name="object 17"/>
          <p:cNvSpPr txBox="true"/>
          <p:nvPr/>
        </p:nvSpPr>
        <p:spPr>
          <a:xfrm>
            <a:off x="990600" y="4780461"/>
            <a:ext cx="4952515" cy="663575"/>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200" dirty="0">
                <a:latin typeface="黑体" panose="02010609060101010101" charset="-122"/>
                <a:ea typeface="黑体" panose="02010609060101010101" charset="-122"/>
                <a:cs typeface="微软雅黑"/>
              </a:rPr>
              <a:t>    </a:t>
            </a:r>
            <a:r>
              <a:rPr lang="zh-CN" altLang="en-US" sz="1200" dirty="0">
                <a:latin typeface="黑体" panose="02010609060101010101" charset="-122"/>
                <a:ea typeface="黑体" panose="02010609060101010101" charset="-122"/>
                <a:cs typeface="微软雅黑"/>
              </a:rPr>
              <a:t>生态文明建设实现新进步，国土空间开发保护格局得到优化，生产生活方式绿色转型成效显著，生态安全屏障更加牢固，城乡人居环境明显改善。</a:t>
            </a:r>
            <a:endParaRPr sz="1200" dirty="0">
              <a:latin typeface="黑体" panose="02010609060101010101" charset="-122"/>
              <a:ea typeface="黑体" panose="02010609060101010101" charset="-122"/>
              <a:cs typeface="微软雅黑"/>
            </a:endParaRPr>
          </a:p>
        </p:txBody>
      </p:sp>
      <p:sp>
        <p:nvSpPr>
          <p:cNvPr id="110" name="object 17"/>
          <p:cNvSpPr txBox="true"/>
          <p:nvPr/>
        </p:nvSpPr>
        <p:spPr>
          <a:xfrm>
            <a:off x="2493690" y="4266866"/>
            <a:ext cx="1849710"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en-US" altLang="zh-CN" sz="1600" b="1" spc="-5" dirty="0">
                <a:solidFill>
                  <a:srgbClr val="FFFFFF"/>
                </a:solidFill>
                <a:latin typeface="黑体" panose="02010609060101010101" charset="-122"/>
                <a:ea typeface="黑体" panose="02010609060101010101" charset="-122"/>
                <a:cs typeface="微软雅黑"/>
              </a:rPr>
              <a:t>2035</a:t>
            </a:r>
            <a:r>
              <a:rPr lang="zh-CN" altLang="en-US" sz="1600" b="1" spc="-5" dirty="0">
                <a:solidFill>
                  <a:srgbClr val="FFFFFF"/>
                </a:solidFill>
                <a:latin typeface="黑体" panose="02010609060101010101" charset="-122"/>
                <a:ea typeface="黑体" panose="02010609060101010101" charset="-122"/>
                <a:cs typeface="微软雅黑"/>
              </a:rPr>
              <a:t>年目标</a:t>
            </a:r>
            <a:endParaRPr sz="1200" dirty="0">
              <a:latin typeface="黑体" panose="02010609060101010101" charset="-122"/>
              <a:ea typeface="黑体" panose="02010609060101010101" charset="-122"/>
              <a:cs typeface="微软雅黑"/>
            </a:endParaRPr>
          </a:p>
        </p:txBody>
      </p:sp>
      <p:pic>
        <p:nvPicPr>
          <p:cNvPr id="29" name="图片 28"/>
          <p:cNvPicPr>
            <a:picLocks noChangeAspect="true"/>
          </p:cNvPicPr>
          <p:nvPr/>
        </p:nvPicPr>
        <p:blipFill rotWithShape="true">
          <a:blip r:embed="rId1"/>
          <a:srcRect b="36107"/>
          <a:stretch>
            <a:fillRect/>
          </a:stretch>
        </p:blipFill>
        <p:spPr>
          <a:xfrm>
            <a:off x="0" y="6854334"/>
            <a:ext cx="6858000" cy="3042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04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总体布局</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4.1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国土空间生态修复总体格局</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1" name="object 5"/>
          <p:cNvSpPr txBox="true"/>
          <p:nvPr/>
        </p:nvSpPr>
        <p:spPr>
          <a:xfrm>
            <a:off x="414520" y="1477071"/>
            <a:ext cx="6019799" cy="258582"/>
          </a:xfrm>
          <a:prstGeom prst="round2DiagRect">
            <a:avLst/>
          </a:prstGeom>
          <a:solidFill>
            <a:schemeClr val="accent5">
              <a:lumMod val="20000"/>
              <a:lumOff val="80000"/>
            </a:schemeClr>
          </a:solidFill>
        </p:spPr>
        <p:txBody>
          <a:bodyPr vert="horz" wrap="square" lIns="0" tIns="0" rIns="0" bIns="0" rtlCol="0">
            <a:spAutoFit/>
          </a:bodyPr>
          <a:lstStyle/>
          <a:p>
            <a:pPr marL="12700" marR="154305" algn="just">
              <a:lnSpc>
                <a:spcPct val="150000"/>
              </a:lnSpc>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面向生态修复</a:t>
            </a:r>
            <a:r>
              <a:rPr lang="en-US" altLang="zh-CN" sz="1200" spc="20" dirty="0">
                <a:solidFill>
                  <a:schemeClr val="tx1">
                    <a:lumMod val="95000"/>
                    <a:lumOff val="5000"/>
                  </a:schemeClr>
                </a:solidFill>
                <a:latin typeface="黑体" panose="02010609060101010101" charset="-122"/>
                <a:ea typeface="黑体" panose="02010609060101010101" charset="-122"/>
                <a:cs typeface="微软雅黑"/>
              </a:rPr>
              <a:t>2035</a:t>
            </a: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目标，朝阳国土空间生态修复总体格局确定为：一核一带两廊四区。</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p:txBody>
      </p:sp>
      <p:grpSp>
        <p:nvGrpSpPr>
          <p:cNvPr id="9" name="组合 8"/>
          <p:cNvGrpSpPr/>
          <p:nvPr/>
        </p:nvGrpSpPr>
        <p:grpSpPr>
          <a:xfrm>
            <a:off x="324127" y="7391400"/>
            <a:ext cx="6209746" cy="2224772"/>
            <a:chOff x="348369" y="6653098"/>
            <a:chExt cx="6209746" cy="2224772"/>
          </a:xfrm>
        </p:grpSpPr>
        <p:sp>
          <p:nvSpPr>
            <p:cNvPr id="19" name="object 2"/>
            <p:cNvSpPr/>
            <p:nvPr/>
          </p:nvSpPr>
          <p:spPr>
            <a:xfrm>
              <a:off x="1249714" y="6653098"/>
              <a:ext cx="5290864" cy="600299"/>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solidFill>
              <a:srgbClr val="CCFFCC">
                <a:alpha val="50000"/>
              </a:srgbClr>
            </a:solidFill>
            <a:ln w="12700">
              <a:solidFill>
                <a:srgbClr val="00B050"/>
              </a:solidFill>
              <a:prstDash val="lgDash"/>
            </a:ln>
          </p:spPr>
          <p:txBody>
            <a:bodyPr wrap="square" lIns="0" tIns="0" rIns="0" bIns="0" rtlCol="0"/>
            <a:lstStyle/>
            <a:p>
              <a:endParaRPr sz="1400"/>
            </a:p>
          </p:txBody>
        </p:sp>
        <p:sp>
          <p:nvSpPr>
            <p:cNvPr id="20" name="object 4"/>
            <p:cNvSpPr/>
            <p:nvPr/>
          </p:nvSpPr>
          <p:spPr>
            <a:xfrm>
              <a:off x="473827" y="6755494"/>
              <a:ext cx="902088" cy="469687"/>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sz="1600" i="1"/>
            </a:p>
          </p:txBody>
        </p:sp>
        <p:sp>
          <p:nvSpPr>
            <p:cNvPr id="21" name="object 17"/>
            <p:cNvSpPr txBox="true"/>
            <p:nvPr/>
          </p:nvSpPr>
          <p:spPr>
            <a:xfrm>
              <a:off x="473827" y="6876739"/>
              <a:ext cx="1061936" cy="215444"/>
            </a:xfrm>
            <a:prstGeom prst="rect">
              <a:avLst/>
            </a:prstGeom>
          </p:spPr>
          <p:txBody>
            <a:bodyPr vert="horz" wrap="square" lIns="0" tIns="0" rIns="0" bIns="0" rtlCol="0">
              <a:spAutoFit/>
            </a:bodyPr>
            <a:lstStyle/>
            <a:p>
              <a:pPr marL="249555">
                <a:lnSpc>
                  <a:spcPct val="100000"/>
                </a:lnSpc>
                <a:tabLst>
                  <a:tab pos="536575" algn="l"/>
                </a:tabLst>
              </a:pPr>
              <a:r>
                <a:rPr lang="zh-CN" altLang="en-US" sz="1400" b="1" spc="-5" dirty="0">
                  <a:solidFill>
                    <a:srgbClr val="FFFFFF"/>
                  </a:solidFill>
                  <a:latin typeface="黑体" panose="02010609060101010101" charset="-122"/>
                  <a:ea typeface="黑体" panose="02010609060101010101" charset="-122"/>
                  <a:cs typeface="微软雅黑"/>
                </a:rPr>
                <a:t>一核</a:t>
              </a:r>
              <a:endParaRPr sz="1400" dirty="0">
                <a:latin typeface="黑体" panose="02010609060101010101" charset="-122"/>
                <a:ea typeface="黑体" panose="02010609060101010101" charset="-122"/>
                <a:cs typeface="微软雅黑"/>
              </a:endParaRPr>
            </a:p>
          </p:txBody>
        </p:sp>
        <p:sp>
          <p:nvSpPr>
            <p:cNvPr id="22" name="object 17"/>
            <p:cNvSpPr txBox="true"/>
            <p:nvPr/>
          </p:nvSpPr>
          <p:spPr>
            <a:xfrm>
              <a:off x="1376353" y="6682783"/>
              <a:ext cx="5152954" cy="580390"/>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050" dirty="0">
                  <a:latin typeface="黑体" panose="02010609060101010101" charset="-122"/>
                  <a:ea typeface="黑体" panose="02010609060101010101" charset="-122"/>
                  <a:cs typeface="微软雅黑"/>
                </a:rPr>
                <a:t>    </a:t>
              </a:r>
              <a:r>
                <a:rPr lang="zh-CN" altLang="en-US" sz="1050" dirty="0">
                  <a:latin typeface="黑体" panose="02010609060101010101" charset="-122"/>
                  <a:ea typeface="黑体" panose="02010609060101010101" charset="-122"/>
                  <a:cs typeface="微软雅黑"/>
                </a:rPr>
                <a:t>以提升城区城镇发展生态品质为“核心”，完善城镇生态基础设施，维护和强调整体生态格局的连续性，形成完善的生态网络，打造城镇发展空间的生态“绿心”。</a:t>
              </a:r>
              <a:endParaRPr sz="1050" dirty="0">
                <a:latin typeface="黑体" panose="02010609060101010101" charset="-122"/>
                <a:ea typeface="黑体" panose="02010609060101010101" charset="-122"/>
                <a:cs typeface="微软雅黑"/>
              </a:endParaRPr>
            </a:p>
          </p:txBody>
        </p:sp>
        <p:sp>
          <p:nvSpPr>
            <p:cNvPr id="23" name="object 2"/>
            <p:cNvSpPr/>
            <p:nvPr/>
          </p:nvSpPr>
          <p:spPr>
            <a:xfrm>
              <a:off x="1260085" y="7370691"/>
              <a:ext cx="5290864" cy="765959"/>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solidFill>
              <a:srgbClr val="CCFFCC">
                <a:alpha val="50000"/>
              </a:srgbClr>
            </a:solidFill>
            <a:ln w="12700">
              <a:solidFill>
                <a:srgbClr val="00B050"/>
              </a:solidFill>
              <a:prstDash val="lgDash"/>
            </a:ln>
          </p:spPr>
          <p:txBody>
            <a:bodyPr wrap="square" lIns="0" tIns="0" rIns="0" bIns="0" rtlCol="0"/>
            <a:lstStyle/>
            <a:p>
              <a:endParaRPr sz="1400"/>
            </a:p>
          </p:txBody>
        </p:sp>
        <p:sp>
          <p:nvSpPr>
            <p:cNvPr id="24" name="object 4"/>
            <p:cNvSpPr/>
            <p:nvPr/>
          </p:nvSpPr>
          <p:spPr>
            <a:xfrm>
              <a:off x="473827" y="7540046"/>
              <a:ext cx="902088" cy="469687"/>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sz="1600" i="1"/>
            </a:p>
          </p:txBody>
        </p:sp>
        <p:sp>
          <p:nvSpPr>
            <p:cNvPr id="25" name="object 17"/>
            <p:cNvSpPr txBox="true"/>
            <p:nvPr/>
          </p:nvSpPr>
          <p:spPr>
            <a:xfrm>
              <a:off x="348369" y="7663972"/>
              <a:ext cx="1061936" cy="215444"/>
            </a:xfrm>
            <a:prstGeom prst="rect">
              <a:avLst/>
            </a:prstGeom>
          </p:spPr>
          <p:txBody>
            <a:bodyPr vert="horz" wrap="square" lIns="0" tIns="0" rIns="0" bIns="0" rtlCol="0">
              <a:spAutoFit/>
            </a:bodyPr>
            <a:lstStyle/>
            <a:p>
              <a:pPr marL="249555">
                <a:lnSpc>
                  <a:spcPct val="100000"/>
                </a:lnSpc>
                <a:tabLst>
                  <a:tab pos="536575" algn="l"/>
                </a:tabLst>
              </a:pPr>
              <a:r>
                <a:rPr lang="zh-CN" altLang="en-US" sz="1400" b="1" spc="-5" dirty="0">
                  <a:solidFill>
                    <a:srgbClr val="FFFFFF"/>
                  </a:solidFill>
                  <a:latin typeface="黑体" panose="02010609060101010101" charset="-122"/>
                  <a:ea typeface="黑体" panose="02010609060101010101" charset="-122"/>
                  <a:cs typeface="微软雅黑"/>
                </a:rPr>
                <a:t>一带两廊</a:t>
              </a:r>
              <a:endParaRPr sz="1400" dirty="0">
                <a:latin typeface="黑体" panose="02010609060101010101" charset="-122"/>
                <a:ea typeface="黑体" panose="02010609060101010101" charset="-122"/>
                <a:cs typeface="微软雅黑"/>
              </a:endParaRPr>
            </a:p>
          </p:txBody>
        </p:sp>
        <p:sp>
          <p:nvSpPr>
            <p:cNvPr id="26" name="object 17"/>
            <p:cNvSpPr txBox="true"/>
            <p:nvPr/>
          </p:nvSpPr>
          <p:spPr>
            <a:xfrm>
              <a:off x="1405161" y="7362809"/>
              <a:ext cx="5152954" cy="774065"/>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050" dirty="0">
                  <a:latin typeface="黑体" panose="02010609060101010101" charset="-122"/>
                  <a:ea typeface="黑体" panose="02010609060101010101" charset="-122"/>
                  <a:cs typeface="微软雅黑"/>
                </a:rPr>
                <a:t>    </a:t>
              </a:r>
              <a:r>
                <a:rPr lang="zh-CN" altLang="en-US" sz="1050" dirty="0">
                  <a:latin typeface="黑体" panose="02010609060101010101" charset="-122"/>
                  <a:ea typeface="黑体" panose="02010609060101010101" charset="-122"/>
                  <a:cs typeface="微软雅黑"/>
                </a:rPr>
                <a:t>一带为大凌河生态景观带；两廊为长深高速公路生态廊道、丹锡高速公路生态廊道。共同形成朝阳市生态修复的放射状通畅性廊道，打通城镇组团并实现城乡生态空间互联互通，以山林、河流和干道林带为主体，形成具备生态和社会功能的蓝绿网络体系，构建市域生态骨架，形成动物迁徙通道。</a:t>
              </a:r>
              <a:endParaRPr sz="1050" dirty="0">
                <a:latin typeface="黑体" panose="02010609060101010101" charset="-122"/>
                <a:ea typeface="黑体" panose="02010609060101010101" charset="-122"/>
                <a:cs typeface="微软雅黑"/>
              </a:endParaRPr>
            </a:p>
          </p:txBody>
        </p:sp>
        <p:sp>
          <p:nvSpPr>
            <p:cNvPr id="27" name="object 2"/>
            <p:cNvSpPr/>
            <p:nvPr/>
          </p:nvSpPr>
          <p:spPr>
            <a:xfrm>
              <a:off x="1262336" y="8295774"/>
              <a:ext cx="5290864" cy="557627"/>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solidFill>
              <a:srgbClr val="CCFFCC">
                <a:alpha val="50000"/>
              </a:srgbClr>
            </a:solidFill>
            <a:ln w="12700">
              <a:solidFill>
                <a:srgbClr val="00B050"/>
              </a:solidFill>
              <a:prstDash val="lgDash"/>
            </a:ln>
          </p:spPr>
          <p:txBody>
            <a:bodyPr wrap="square" lIns="0" tIns="0" rIns="0" bIns="0" rtlCol="0"/>
            <a:lstStyle/>
            <a:p>
              <a:endParaRPr sz="1400"/>
            </a:p>
          </p:txBody>
        </p:sp>
        <p:sp>
          <p:nvSpPr>
            <p:cNvPr id="28" name="object 4"/>
            <p:cNvSpPr/>
            <p:nvPr/>
          </p:nvSpPr>
          <p:spPr>
            <a:xfrm>
              <a:off x="473827" y="8296002"/>
              <a:ext cx="902088" cy="469687"/>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sz="1600" i="1"/>
            </a:p>
          </p:txBody>
        </p:sp>
        <p:sp>
          <p:nvSpPr>
            <p:cNvPr id="29" name="object 17"/>
            <p:cNvSpPr txBox="true"/>
            <p:nvPr/>
          </p:nvSpPr>
          <p:spPr>
            <a:xfrm>
              <a:off x="473827" y="8427349"/>
              <a:ext cx="1061936" cy="215444"/>
            </a:xfrm>
            <a:prstGeom prst="rect">
              <a:avLst/>
            </a:prstGeom>
          </p:spPr>
          <p:txBody>
            <a:bodyPr vert="horz" wrap="square" lIns="0" tIns="0" rIns="0" bIns="0" rtlCol="0">
              <a:spAutoFit/>
            </a:bodyPr>
            <a:lstStyle/>
            <a:p>
              <a:pPr marL="249555">
                <a:lnSpc>
                  <a:spcPct val="100000"/>
                </a:lnSpc>
                <a:tabLst>
                  <a:tab pos="536575" algn="l"/>
                </a:tabLst>
              </a:pPr>
              <a:r>
                <a:rPr lang="zh-CN" altLang="en-US" sz="1400" b="1" spc="-5" dirty="0">
                  <a:solidFill>
                    <a:srgbClr val="FFFFFF"/>
                  </a:solidFill>
                  <a:latin typeface="黑体" panose="02010609060101010101" charset="-122"/>
                  <a:ea typeface="黑体" panose="02010609060101010101" charset="-122"/>
                  <a:cs typeface="微软雅黑"/>
                </a:rPr>
                <a:t>四区</a:t>
              </a:r>
              <a:endParaRPr sz="1400" dirty="0">
                <a:latin typeface="黑体" panose="02010609060101010101" charset="-122"/>
                <a:ea typeface="黑体" panose="02010609060101010101" charset="-122"/>
                <a:cs typeface="微软雅黑"/>
              </a:endParaRPr>
            </a:p>
          </p:txBody>
        </p:sp>
        <p:sp>
          <p:nvSpPr>
            <p:cNvPr id="30" name="object 17"/>
            <p:cNvSpPr txBox="true"/>
            <p:nvPr/>
          </p:nvSpPr>
          <p:spPr>
            <a:xfrm>
              <a:off x="1387624" y="8297480"/>
              <a:ext cx="5152954" cy="580390"/>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050" dirty="0">
                  <a:latin typeface="黑体" panose="02010609060101010101" charset="-122"/>
                  <a:ea typeface="黑体" panose="02010609060101010101" charset="-122"/>
                  <a:cs typeface="微软雅黑"/>
                </a:rPr>
                <a:t>    </a:t>
              </a:r>
              <a:r>
                <a:rPr lang="zh-CN" altLang="en-US" sz="1050" dirty="0">
                  <a:latin typeface="黑体" panose="02010609060101010101" charset="-122"/>
                  <a:ea typeface="黑体" panose="02010609060101010101" charset="-122"/>
                  <a:cs typeface="微软雅黑"/>
                </a:rPr>
                <a:t>为北部丘陵山地防风固沙与水土保持生态修复区、中部人居环境提升与水土保持综合治理区、东部低山丘陵水土保持与水源涵养修复区、西部山地丘陵水土保持与生物多样性保护修复区，覆盖朝阳市全域。</a:t>
              </a:r>
              <a:endParaRPr sz="1050" dirty="0">
                <a:latin typeface="黑体" panose="02010609060101010101" charset="-122"/>
                <a:ea typeface="黑体" panose="02010609060101010101" charset="-122"/>
                <a:cs typeface="微软雅黑"/>
              </a:endParaRPr>
            </a:p>
          </p:txBody>
        </p:sp>
      </p:grpSp>
      <p:pic>
        <p:nvPicPr>
          <p:cNvPr id="7" name="图片 6"/>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0" y="2216763"/>
            <a:ext cx="6858000" cy="48435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4.2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国土空间生态修复分区</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5" name="object 5"/>
          <p:cNvSpPr txBox="true"/>
          <p:nvPr/>
        </p:nvSpPr>
        <p:spPr>
          <a:xfrm>
            <a:off x="4547419" y="1455611"/>
            <a:ext cx="2042532" cy="2861945"/>
          </a:xfrm>
          <a:prstGeom prst="rect">
            <a:avLst/>
          </a:prstGeom>
          <a:noFill/>
          <a:ln>
            <a:noFill/>
            <a:prstDash val="dash"/>
          </a:ln>
        </p:spPr>
        <p:txBody>
          <a:bodyPr vert="horz" wrap="square" lIns="0" tIns="0" rIns="0" bIns="0" rtlCol="0">
            <a:spAutoFit/>
          </a:bodyPr>
          <a:lstStyle/>
          <a:p>
            <a:pPr marL="184150" marR="154305" indent="-171450" algn="just">
              <a:lnSpc>
                <a:spcPct val="150000"/>
              </a:lnSpc>
              <a:buFont typeface="Wingdings" panose="05000000000000000000" pitchFamily="2" charset="2"/>
              <a:buChar char="p"/>
            </a:pPr>
            <a:r>
              <a:rPr lang="zh-CN" altLang="en-US" sz="1400" b="1" spc="20" dirty="0">
                <a:solidFill>
                  <a:schemeClr val="tx2"/>
                </a:solidFill>
                <a:latin typeface="黑体" panose="02010609060101010101" charset="-122"/>
                <a:ea typeface="黑体" panose="02010609060101010101" charset="-122"/>
                <a:cs typeface="微软雅黑"/>
              </a:rPr>
              <a:t>中部人居环境提升与水土保持综合治理区</a:t>
            </a:r>
            <a:endParaRPr lang="en-US" altLang="zh-CN" sz="1400" b="1" spc="20" dirty="0">
              <a:solidFill>
                <a:schemeClr val="tx2"/>
              </a:solidFill>
              <a:latin typeface="黑体" panose="02010609060101010101" charset="-122"/>
              <a:ea typeface="黑体" panose="02010609060101010101" charset="-122"/>
              <a:cs typeface="微软雅黑"/>
            </a:endParaRPr>
          </a:p>
          <a:p>
            <a:pPr marL="12700" marR="154305" algn="just">
              <a:lnSpc>
                <a:spcPct val="150000"/>
              </a:lnSpc>
            </a:pPr>
            <a:r>
              <a:rPr lang="en-US" altLang="zh-CN" sz="1200" spc="20" dirty="0">
                <a:solidFill>
                  <a:schemeClr val="tx1">
                    <a:lumMod val="95000"/>
                    <a:lumOff val="5000"/>
                  </a:schemeClr>
                </a:solidFill>
                <a:latin typeface="黑体" panose="02010609060101010101" charset="-122"/>
                <a:ea typeface="黑体" panose="02010609060101010101" charset="-122"/>
                <a:cs typeface="微软雅黑"/>
              </a:rPr>
              <a:t>    </a:t>
            </a: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以构建优美生态田园、提升城镇空间生态品质、进行丘陵山地林草生态修复和统筹区域水环境治理等为重点，对区域生态环境进行综合整治、保护和修复。突出区域生态修复需求，整治失序低效空间。</a:t>
            </a:r>
            <a:endParaRPr lang="en-US" altLang="zh-CN" sz="1300" spc="20" dirty="0">
              <a:solidFill>
                <a:schemeClr val="tx1">
                  <a:lumMod val="95000"/>
                  <a:lumOff val="5000"/>
                </a:schemeClr>
              </a:solidFill>
              <a:latin typeface="黑体" panose="02010609060101010101" charset="-122"/>
              <a:ea typeface="黑体" panose="02010609060101010101" charset="-122"/>
              <a:cs typeface="微软雅黑"/>
            </a:endParaRPr>
          </a:p>
        </p:txBody>
      </p:sp>
      <p:sp>
        <p:nvSpPr>
          <p:cNvPr id="16" name="object 5"/>
          <p:cNvSpPr txBox="true"/>
          <p:nvPr/>
        </p:nvSpPr>
        <p:spPr>
          <a:xfrm>
            <a:off x="268049" y="5150690"/>
            <a:ext cx="2204373" cy="3046730"/>
          </a:xfrm>
          <a:prstGeom prst="rect">
            <a:avLst/>
          </a:prstGeom>
          <a:noFill/>
          <a:ln>
            <a:noFill/>
            <a:prstDash val="dash"/>
          </a:ln>
        </p:spPr>
        <p:txBody>
          <a:bodyPr vert="horz" wrap="square" lIns="0" tIns="0" rIns="0" bIns="0" rtlCol="0">
            <a:spAutoFit/>
          </a:bodyPr>
          <a:lstStyle/>
          <a:p>
            <a:pPr marL="184150" marR="154305" indent="-171450" algn="just">
              <a:lnSpc>
                <a:spcPct val="150000"/>
              </a:lnSpc>
              <a:buFont typeface="Wingdings" panose="05000000000000000000" pitchFamily="2" charset="2"/>
              <a:buChar char="p"/>
            </a:pPr>
            <a:r>
              <a:rPr lang="zh-CN" altLang="en-US" sz="1400" b="1" spc="20" dirty="0">
                <a:solidFill>
                  <a:schemeClr val="tx2"/>
                </a:solidFill>
                <a:latin typeface="黑体" panose="02010609060101010101" charset="-122"/>
                <a:ea typeface="黑体" panose="02010609060101010101" charset="-122"/>
                <a:cs typeface="微软雅黑"/>
              </a:rPr>
              <a:t>北部丘陵山地防风固沙与水土保持生态修复区</a:t>
            </a:r>
            <a:endParaRPr lang="en-US" altLang="zh-CN" sz="1400" b="1" spc="20" dirty="0">
              <a:solidFill>
                <a:schemeClr val="tx2"/>
              </a:solidFill>
              <a:latin typeface="黑体" panose="02010609060101010101" charset="-122"/>
              <a:ea typeface="黑体" panose="02010609060101010101" charset="-122"/>
              <a:cs typeface="微软雅黑"/>
            </a:endParaRPr>
          </a:p>
          <a:p>
            <a:pPr marL="12700" marR="154305" algn="just">
              <a:lnSpc>
                <a:spcPct val="150000"/>
              </a:lnSpc>
            </a:pPr>
            <a:r>
              <a:rPr lang="en-US" altLang="zh-CN" sz="1300" spc="20" dirty="0">
                <a:solidFill>
                  <a:schemeClr val="tx1">
                    <a:lumMod val="95000"/>
                    <a:lumOff val="5000"/>
                  </a:schemeClr>
                </a:solidFill>
                <a:latin typeface="黑体" panose="02010609060101010101" charset="-122"/>
                <a:ea typeface="黑体" panose="02010609060101010101" charset="-122"/>
                <a:cs typeface="微软雅黑"/>
              </a:rPr>
              <a:t>    </a:t>
            </a:r>
            <a:r>
              <a:rPr lang="zh-CN" altLang="en-US" sz="1300" spc="20" dirty="0">
                <a:solidFill>
                  <a:schemeClr val="tx1">
                    <a:lumMod val="95000"/>
                    <a:lumOff val="5000"/>
                  </a:schemeClr>
                </a:solidFill>
                <a:latin typeface="黑体" panose="02010609060101010101" charset="-122"/>
                <a:ea typeface="黑体" panose="02010609060101010101" charset="-122"/>
                <a:cs typeface="微软雅黑"/>
              </a:rPr>
              <a:t>以提升防风固沙、水土保持功能和矿山生态修复等为重点，对区域生态环境进行综合整治、修复与保护。搞好综合开发，完善治沙、治土工程，加大封山育林和营造保护的工作力度，系统治理水土流失。</a:t>
            </a:r>
            <a:endParaRPr lang="en-US" altLang="zh-CN" sz="1300" spc="20" dirty="0">
              <a:solidFill>
                <a:schemeClr val="tx1">
                  <a:lumMod val="95000"/>
                  <a:lumOff val="5000"/>
                </a:schemeClr>
              </a:solidFill>
              <a:latin typeface="黑体" panose="02010609060101010101" charset="-122"/>
              <a:ea typeface="黑体" panose="02010609060101010101" charset="-122"/>
              <a:cs typeface="微软雅黑"/>
            </a:endParaRPr>
          </a:p>
        </p:txBody>
      </p:sp>
      <p:pic>
        <p:nvPicPr>
          <p:cNvPr id="8" name="图片 7"/>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112951" y="1455611"/>
            <a:ext cx="4397717" cy="3105654"/>
          </a:xfrm>
          <a:prstGeom prst="rect">
            <a:avLst/>
          </a:prstGeom>
        </p:spPr>
      </p:pic>
      <p:pic>
        <p:nvPicPr>
          <p:cNvPr id="10" name="图片 9"/>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2330185" y="5084944"/>
            <a:ext cx="4434468" cy="313160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4.2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国土空间生态修复分区</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5" name="object 5"/>
          <p:cNvSpPr txBox="true"/>
          <p:nvPr/>
        </p:nvSpPr>
        <p:spPr>
          <a:xfrm>
            <a:off x="287653" y="1453548"/>
            <a:ext cx="2042532" cy="3462020"/>
          </a:xfrm>
          <a:prstGeom prst="rect">
            <a:avLst/>
          </a:prstGeom>
          <a:noFill/>
          <a:ln>
            <a:noFill/>
            <a:prstDash val="dash"/>
          </a:ln>
        </p:spPr>
        <p:txBody>
          <a:bodyPr vert="horz" wrap="square" lIns="0" tIns="0" rIns="0" bIns="0" rtlCol="0">
            <a:spAutoFit/>
          </a:bodyPr>
          <a:lstStyle/>
          <a:p>
            <a:pPr marL="184150" marR="154305" indent="-171450" algn="just">
              <a:lnSpc>
                <a:spcPct val="150000"/>
              </a:lnSpc>
              <a:buFont typeface="Wingdings" panose="05000000000000000000" pitchFamily="2" charset="2"/>
              <a:buChar char="p"/>
            </a:pPr>
            <a:r>
              <a:rPr lang="zh-CN" altLang="en-US" sz="1400" b="1" spc="20" dirty="0">
                <a:solidFill>
                  <a:schemeClr val="tx2"/>
                </a:solidFill>
                <a:latin typeface="黑体" panose="02010609060101010101" charset="-122"/>
                <a:ea typeface="黑体" panose="02010609060101010101" charset="-122"/>
                <a:cs typeface="微软雅黑"/>
              </a:rPr>
              <a:t>西部山地丘陵水土保持与生物多样性保护修复区</a:t>
            </a:r>
            <a:endParaRPr lang="en-US" altLang="zh-CN" sz="1400" b="1" spc="20" dirty="0">
              <a:solidFill>
                <a:schemeClr val="tx2"/>
              </a:solidFill>
              <a:latin typeface="黑体" panose="02010609060101010101" charset="-122"/>
              <a:ea typeface="黑体" panose="02010609060101010101" charset="-122"/>
              <a:cs typeface="微软雅黑"/>
            </a:endParaRPr>
          </a:p>
          <a:p>
            <a:pPr marL="12700" marR="154305" algn="just">
              <a:lnSpc>
                <a:spcPct val="150000"/>
              </a:lnSpc>
            </a:pPr>
            <a:r>
              <a:rPr lang="en-US" altLang="zh-CN" sz="1200" spc="20" dirty="0">
                <a:solidFill>
                  <a:schemeClr val="tx1">
                    <a:lumMod val="95000"/>
                    <a:lumOff val="5000"/>
                  </a:schemeClr>
                </a:solidFill>
                <a:latin typeface="黑体" panose="02010609060101010101" charset="-122"/>
                <a:ea typeface="黑体" panose="02010609060101010101" charset="-122"/>
                <a:cs typeface="微软雅黑"/>
              </a:rPr>
              <a:t>    </a:t>
            </a: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加强水源涵养、封育保护和自然修复，全面预防水土流失；全方位整治水土环境；修复青龙河、大凌河上游等河流生态，提升河流水质；加大辽宁青龙河国家级自然保护区等保护力度，保护青龙河源头和华北、长白植物区系生态系统。</a:t>
            </a:r>
            <a:endParaRPr lang="en-US" altLang="zh-CN" sz="1300" spc="20" dirty="0">
              <a:solidFill>
                <a:schemeClr val="tx1">
                  <a:lumMod val="95000"/>
                  <a:lumOff val="5000"/>
                </a:schemeClr>
              </a:solidFill>
              <a:latin typeface="黑体" panose="02010609060101010101" charset="-122"/>
              <a:ea typeface="黑体" panose="02010609060101010101" charset="-122"/>
              <a:cs typeface="微软雅黑"/>
            </a:endParaRPr>
          </a:p>
        </p:txBody>
      </p:sp>
      <p:sp>
        <p:nvSpPr>
          <p:cNvPr id="16" name="object 5"/>
          <p:cNvSpPr txBox="true"/>
          <p:nvPr/>
        </p:nvSpPr>
        <p:spPr>
          <a:xfrm>
            <a:off x="4540676" y="5084946"/>
            <a:ext cx="2204373" cy="3693160"/>
          </a:xfrm>
          <a:prstGeom prst="rect">
            <a:avLst/>
          </a:prstGeom>
          <a:noFill/>
          <a:ln>
            <a:noFill/>
            <a:prstDash val="dash"/>
          </a:ln>
        </p:spPr>
        <p:txBody>
          <a:bodyPr vert="horz" wrap="square" lIns="0" tIns="0" rIns="0" bIns="0" rtlCol="0">
            <a:spAutoFit/>
          </a:bodyPr>
          <a:lstStyle/>
          <a:p>
            <a:pPr marL="184150" marR="154305" indent="-171450" algn="just">
              <a:lnSpc>
                <a:spcPct val="150000"/>
              </a:lnSpc>
              <a:buFont typeface="Wingdings" panose="05000000000000000000" pitchFamily="2" charset="2"/>
              <a:buChar char="p"/>
            </a:pPr>
            <a:r>
              <a:rPr lang="zh-CN" altLang="en-US" sz="1400" b="1" spc="20" dirty="0">
                <a:solidFill>
                  <a:schemeClr val="tx2"/>
                </a:solidFill>
                <a:latin typeface="黑体" panose="02010609060101010101" charset="-122"/>
                <a:ea typeface="黑体" panose="02010609060101010101" charset="-122"/>
                <a:cs typeface="微软雅黑"/>
              </a:rPr>
              <a:t>东部低山丘陵水土保持与水源涵养修复区</a:t>
            </a:r>
            <a:endParaRPr lang="en-US" altLang="zh-CN" sz="1400" b="1" spc="20" dirty="0">
              <a:solidFill>
                <a:schemeClr val="tx2"/>
              </a:solidFill>
              <a:latin typeface="黑体" panose="02010609060101010101" charset="-122"/>
              <a:ea typeface="黑体" panose="02010609060101010101" charset="-122"/>
              <a:cs typeface="微软雅黑"/>
            </a:endParaRPr>
          </a:p>
          <a:p>
            <a:pPr marL="12700" marR="154305" algn="just">
              <a:lnSpc>
                <a:spcPct val="150000"/>
              </a:lnSpc>
            </a:pPr>
            <a:r>
              <a:rPr lang="en-US" altLang="zh-CN" sz="1200" spc="20" dirty="0">
                <a:solidFill>
                  <a:schemeClr val="tx1">
                    <a:lumMod val="95000"/>
                    <a:lumOff val="5000"/>
                  </a:schemeClr>
                </a:solidFill>
                <a:latin typeface="黑体" panose="02010609060101010101" charset="-122"/>
                <a:ea typeface="黑体" panose="02010609060101010101" charset="-122"/>
                <a:cs typeface="微软雅黑"/>
              </a:rPr>
              <a:t>    </a:t>
            </a: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全面控制水土流失，提高水源涵养能力，因地制宜，林草结合，重点区域实行封育。强化农业生产管理，实施清洁生产工程和畜禽养殖提升工程，建立生态产业体系。加强水源涵养、封育保护和自然修复，以水土流失治理、河流水系综合整治、生态廊道建设为主攻方向，综合提升区域生态环境，保护生物多样性。</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p:txBody>
      </p:sp>
      <p:pic>
        <p:nvPicPr>
          <p:cNvPr id="3" name="图片 2"/>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2413232" y="1558345"/>
            <a:ext cx="4340583" cy="3065306"/>
          </a:xfrm>
          <a:prstGeom prst="rect">
            <a:avLst/>
          </a:prstGeom>
        </p:spPr>
      </p:pic>
      <p:pic>
        <p:nvPicPr>
          <p:cNvPr id="5" name="图片 4"/>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112951" y="5278976"/>
            <a:ext cx="4340584" cy="30653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05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重点任务</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743200" y="5781867"/>
            <a:ext cx="3429000" cy="39033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84015" y="4201130"/>
            <a:ext cx="3516086" cy="39033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83522" y="1819329"/>
            <a:ext cx="3226967" cy="39033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5.1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生态系统质量提升与生物多样性保护</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6" name="object 5"/>
          <p:cNvSpPr txBox="true"/>
          <p:nvPr/>
        </p:nvSpPr>
        <p:spPr>
          <a:xfrm>
            <a:off x="444041" y="1806373"/>
            <a:ext cx="3455568" cy="311624"/>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森林抚育质量提升与低效林改造</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14" name="object 5"/>
          <p:cNvSpPr txBox="true"/>
          <p:nvPr/>
        </p:nvSpPr>
        <p:spPr>
          <a:xfrm>
            <a:off x="444533" y="2294677"/>
            <a:ext cx="3226968" cy="1341714"/>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全面提升森林生态系统质量</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逐步优化林地林龄</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增强森林生态系统稳定性</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形成兼备防护与景观双重功能的森林生态系统。</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p:txBody>
      </p:sp>
      <p:sp>
        <p:nvSpPr>
          <p:cNvPr id="21" name="object 5"/>
          <p:cNvSpPr txBox="true"/>
          <p:nvPr/>
        </p:nvSpPr>
        <p:spPr>
          <a:xfrm>
            <a:off x="448301" y="4160512"/>
            <a:ext cx="3760368" cy="311624"/>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开展草原生态修复与防沙治沙</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23" name="object 5"/>
          <p:cNvSpPr txBox="true"/>
          <p:nvPr/>
        </p:nvSpPr>
        <p:spPr>
          <a:xfrm>
            <a:off x="475399" y="4752759"/>
            <a:ext cx="3226968" cy="787716"/>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实施退化草原治理与植被恢复</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加强水土流失综合治理</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完善治沙、治土工程</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p:txBody>
      </p:sp>
      <p:sp>
        <p:nvSpPr>
          <p:cNvPr id="25" name="object 5"/>
          <p:cNvSpPr txBox="true"/>
          <p:nvPr/>
        </p:nvSpPr>
        <p:spPr>
          <a:xfrm>
            <a:off x="2824094" y="5783041"/>
            <a:ext cx="3760368" cy="311624"/>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河湖湿地系统保护修复</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27" name="object 5"/>
          <p:cNvSpPr txBox="true"/>
          <p:nvPr/>
        </p:nvSpPr>
        <p:spPr>
          <a:xfrm>
            <a:off x="3041333" y="6336057"/>
            <a:ext cx="3226968" cy="1618713"/>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加强湿地保护，恢复湿地生境，提高生态系统的调节能力</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a:p>
            <a:pPr marL="298450" marR="154305" indent="-285750" algn="just">
              <a:lnSpc>
                <a:spcPct val="150000"/>
              </a:lnSpc>
              <a:buFont typeface="Arial" panose="02080604020202020204" pitchFamily="34" charset="0"/>
              <a:buChar char="•"/>
            </a:pPr>
            <a:r>
              <a:rPr lang="zh-CN" altLang="en-US" sz="1200" spc="20" dirty="0">
                <a:solidFill>
                  <a:schemeClr val="tx1">
                    <a:lumMod val="95000"/>
                    <a:lumOff val="5000"/>
                  </a:schemeClr>
                </a:solidFill>
                <a:latin typeface="黑体" panose="02010609060101010101" charset="-122"/>
                <a:ea typeface="黑体" panose="02010609060101010101" charset="-122"/>
                <a:cs typeface="微软雅黑"/>
              </a:rPr>
              <a:t>在青龙河源头区域，以水源涵养林和水土保持林建设为重点，完善结构功能，保护青龙河源头和华北、长白植物区系生态系统。</a:t>
            </a:r>
            <a:endParaRPr lang="en-US" altLang="zh-CN" sz="1200" spc="20" dirty="0">
              <a:solidFill>
                <a:schemeClr val="tx1">
                  <a:lumMod val="95000"/>
                  <a:lumOff val="5000"/>
                </a:schemeClr>
              </a:solidFill>
              <a:latin typeface="黑体" panose="02010609060101010101" charset="-122"/>
              <a:ea typeface="黑体" panose="02010609060101010101" charset="-122"/>
              <a:cs typeface="微软雅黑"/>
            </a:endParaRPr>
          </a:p>
        </p:txBody>
      </p:sp>
      <p:pic>
        <p:nvPicPr>
          <p:cNvPr id="3" name="图片 2"/>
          <p:cNvPicPr>
            <a:picLocks noChangeAspect="true"/>
          </p:cNvPicPr>
          <p:nvPr/>
        </p:nvPicPr>
        <p:blipFill rotWithShape="true">
          <a:blip r:embed="rId1"/>
          <a:srcRect r="438" b="3063"/>
          <a:stretch>
            <a:fillRect/>
          </a:stretch>
        </p:blipFill>
        <p:spPr>
          <a:xfrm>
            <a:off x="381000" y="6350210"/>
            <a:ext cx="2556587" cy="1661993"/>
          </a:xfrm>
          <a:prstGeom prst="rect">
            <a:avLst/>
          </a:prstGeom>
        </p:spPr>
      </p:pic>
      <p:pic>
        <p:nvPicPr>
          <p:cNvPr id="6" name="图片 5"/>
          <p:cNvPicPr>
            <a:picLocks noChangeAspect="true"/>
          </p:cNvPicPr>
          <p:nvPr/>
        </p:nvPicPr>
        <p:blipFill>
          <a:blip r:embed="rId2"/>
          <a:stretch>
            <a:fillRect/>
          </a:stretch>
        </p:blipFill>
        <p:spPr>
          <a:xfrm>
            <a:off x="4336070" y="3944459"/>
            <a:ext cx="2210292" cy="1659398"/>
          </a:xfrm>
          <a:prstGeom prst="rect">
            <a:avLst/>
          </a:prstGeom>
        </p:spPr>
      </p:pic>
      <p:pic>
        <p:nvPicPr>
          <p:cNvPr id="7" name="图片 6"/>
          <p:cNvPicPr>
            <a:picLocks noChangeAspect="true"/>
          </p:cNvPicPr>
          <p:nvPr/>
        </p:nvPicPr>
        <p:blipFill rotWithShape="true">
          <a:blip r:embed="rId3"/>
          <a:srcRect b="6551"/>
          <a:stretch>
            <a:fillRect/>
          </a:stretch>
        </p:blipFill>
        <p:spPr>
          <a:xfrm>
            <a:off x="3745161" y="2188938"/>
            <a:ext cx="2801201" cy="17404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true"/>
          </p:cNvPicPr>
          <p:nvPr/>
        </p:nvPicPr>
        <p:blipFill rotWithShape="true">
          <a:blip r:embed="rId1"/>
          <a:srcRect t="3077" r="48499"/>
          <a:stretch>
            <a:fillRect/>
          </a:stretch>
        </p:blipFill>
        <p:spPr>
          <a:xfrm>
            <a:off x="-5340" y="-24276"/>
            <a:ext cx="6863340" cy="9930276"/>
          </a:xfrm>
          <a:prstGeom prst="rect">
            <a:avLst/>
          </a:prstGeom>
        </p:spPr>
      </p:pic>
      <p:sp>
        <p:nvSpPr>
          <p:cNvPr id="3" name="object 3"/>
          <p:cNvSpPr txBox="true"/>
          <p:nvPr/>
        </p:nvSpPr>
        <p:spPr>
          <a:xfrm>
            <a:off x="2286000" y="8382000"/>
            <a:ext cx="2407037" cy="864235"/>
          </a:xfrm>
          <a:prstGeom prst="rect">
            <a:avLst/>
          </a:prstGeom>
        </p:spPr>
        <p:txBody>
          <a:bodyPr vert="horz" wrap="square" lIns="0" tIns="0" rIns="0" bIns="0" rtlCol="0">
            <a:spAutoFit/>
          </a:bodyPr>
          <a:lstStyle/>
          <a:p>
            <a:pPr algn="ctr">
              <a:lnSpc>
                <a:spcPct val="100000"/>
              </a:lnSpc>
            </a:pPr>
            <a:r>
              <a:rPr lang="zh-CN" alt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朝阳市自然资源局</a:t>
            </a:r>
            <a:endParaRPr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a:p>
            <a:pPr>
              <a:lnSpc>
                <a:spcPct val="100000"/>
              </a:lnSpc>
              <a:spcBef>
                <a:spcPts val="20"/>
              </a:spcBef>
            </a:pPr>
            <a:endParaRPr sz="1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a:endParaRPr>
          </a:p>
          <a:p>
            <a:pPr marL="1270" algn="ctr">
              <a:lnSpc>
                <a:spcPct val="100000"/>
              </a:lnSpc>
            </a:pPr>
            <a:r>
              <a:rPr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202</a:t>
            </a:r>
            <a:r>
              <a:rPr 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2</a:t>
            </a:r>
            <a:r>
              <a:rPr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年</a:t>
            </a:r>
            <a:r>
              <a:rPr lang="en-US"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7</a:t>
            </a:r>
            <a:r>
              <a:rPr sz="2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月</a:t>
            </a:r>
            <a:endParaRPr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
        <p:nvSpPr>
          <p:cNvPr id="11" name="标题 10"/>
          <p:cNvSpPr>
            <a:spLocks noGrp="true"/>
          </p:cNvSpPr>
          <p:nvPr>
            <p:ph type="title"/>
          </p:nvPr>
        </p:nvSpPr>
        <p:spPr>
          <a:xfrm>
            <a:off x="27813" y="3014245"/>
            <a:ext cx="6802374" cy="733086"/>
          </a:xfrm>
        </p:spPr>
        <p:txBody>
          <a:bodyPr/>
          <a:lstStyle/>
          <a:p>
            <a:pPr algn="ctr">
              <a:lnSpc>
                <a:spcPct val="150000"/>
              </a:lnSpc>
            </a:pPr>
            <a:r>
              <a:rPr lang="zh-CN" altLang="en-US" sz="3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朝阳市国土空间生态修复规划</a:t>
            </a:r>
            <a:endParaRPr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标题 10"/>
          <p:cNvSpPr txBox="true"/>
          <p:nvPr/>
        </p:nvSpPr>
        <p:spPr>
          <a:xfrm>
            <a:off x="1728405" y="3845242"/>
            <a:ext cx="3577852" cy="553998"/>
          </a:xfrm>
          <a:prstGeom prst="rect">
            <a:avLst/>
          </a:prstGeom>
        </p:spPr>
        <p:txBody>
          <a:bodyPr wrap="square" lIns="0" tIns="0" rIns="0" bIns="0">
            <a:spAutoFit/>
          </a:bodyPr>
          <a:lstStyle>
            <a:lvl1pPr>
              <a:defRPr sz="2800" b="1" i="0">
                <a:solidFill>
                  <a:schemeClr val="tx1"/>
                </a:solidFill>
                <a:latin typeface="微软雅黑"/>
                <a:ea typeface="+mj-ea"/>
                <a:cs typeface="微软雅黑"/>
              </a:defRPr>
            </a:lvl1pPr>
          </a:lstStyle>
          <a:p>
            <a:pPr algn="ctr"/>
            <a:r>
              <a:rPr lang="zh-CN" altLang="en-US" sz="36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36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2021—2035</a:t>
            </a:r>
            <a:r>
              <a:rPr lang="zh-CN" altLang="en-US" sz="36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年）</a:t>
            </a:r>
            <a:endParaRPr lang="en-US" altLang="zh-CN" sz="36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6" name="标题 10"/>
          <p:cNvSpPr txBox="true"/>
          <p:nvPr/>
        </p:nvSpPr>
        <p:spPr>
          <a:xfrm>
            <a:off x="1860162" y="4800600"/>
            <a:ext cx="3137675" cy="369332"/>
          </a:xfrm>
          <a:prstGeom prst="rect">
            <a:avLst/>
          </a:prstGeom>
        </p:spPr>
        <p:txBody>
          <a:bodyPr wrap="square" lIns="0" tIns="0" rIns="0" bIns="0">
            <a:spAutoFit/>
          </a:bodyPr>
          <a:lstStyle>
            <a:lvl1pPr>
              <a:defRPr sz="2800" b="1" i="0">
                <a:solidFill>
                  <a:schemeClr val="tx1"/>
                </a:solidFill>
                <a:latin typeface="微软雅黑"/>
                <a:ea typeface="+mj-ea"/>
                <a:cs typeface="微软雅黑"/>
              </a:defRPr>
            </a:lvl1pPr>
          </a:lstStyle>
          <a:p>
            <a:pPr algn="ctr"/>
            <a:r>
              <a:rPr lang="zh-CN" altLang="en-US" sz="24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公众征求意见版</a:t>
            </a:r>
            <a:endParaRPr lang="zh-CN" altLang="en-US" sz="2400" kern="0"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ransition>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5.2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提升农业生态功能</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7" name="object 4"/>
          <p:cNvSpPr/>
          <p:nvPr/>
        </p:nvSpPr>
        <p:spPr>
          <a:xfrm>
            <a:off x="1246977" y="3150267"/>
            <a:ext cx="4838700" cy="1005931"/>
          </a:xfrm>
          <a:custGeom>
            <a:avLst/>
            <a:gdLst/>
            <a:ahLst/>
            <a:cxnLst/>
            <a:rect l="l" t="t" r="r" b="b"/>
            <a:pathLst>
              <a:path w="4838700" h="1385570">
                <a:moveTo>
                  <a:pt x="4838700" y="230886"/>
                </a:moveTo>
                <a:lnTo>
                  <a:pt x="4838700" y="1154430"/>
                </a:lnTo>
                <a:lnTo>
                  <a:pt x="4838013" y="1173365"/>
                </a:lnTo>
                <a:lnTo>
                  <a:pt x="4828142" y="1227405"/>
                </a:lnTo>
                <a:lnTo>
                  <a:pt x="4807672" y="1276047"/>
                </a:lnTo>
                <a:lnTo>
                  <a:pt x="4778041" y="1317688"/>
                </a:lnTo>
                <a:lnTo>
                  <a:pt x="4740686" y="1350722"/>
                </a:lnTo>
                <a:lnTo>
                  <a:pt x="4697045" y="1373544"/>
                </a:lnTo>
                <a:lnTo>
                  <a:pt x="4648555" y="1384550"/>
                </a:lnTo>
                <a:lnTo>
                  <a:pt x="4631563" y="1385316"/>
                </a:lnTo>
                <a:lnTo>
                  <a:pt x="0" y="1385316"/>
                </a:lnTo>
                <a:lnTo>
                  <a:pt x="0" y="0"/>
                </a:lnTo>
                <a:lnTo>
                  <a:pt x="4631563" y="0"/>
                </a:lnTo>
                <a:lnTo>
                  <a:pt x="4648555" y="765"/>
                </a:lnTo>
                <a:lnTo>
                  <a:pt x="4697045" y="11771"/>
                </a:lnTo>
                <a:lnTo>
                  <a:pt x="4740686" y="34593"/>
                </a:lnTo>
                <a:lnTo>
                  <a:pt x="4778041" y="67627"/>
                </a:lnTo>
                <a:lnTo>
                  <a:pt x="4807672" y="109268"/>
                </a:lnTo>
                <a:lnTo>
                  <a:pt x="4828142" y="157910"/>
                </a:lnTo>
                <a:lnTo>
                  <a:pt x="4838013" y="211950"/>
                </a:lnTo>
                <a:lnTo>
                  <a:pt x="4838700" y="230886"/>
                </a:lnTo>
                <a:close/>
              </a:path>
            </a:pathLst>
          </a:custGeom>
          <a:ln w="12699">
            <a:solidFill>
              <a:srgbClr val="77923B"/>
            </a:solidFill>
            <a:prstDash val="lgDash"/>
          </a:ln>
        </p:spPr>
        <p:txBody>
          <a:bodyPr wrap="square" lIns="0" tIns="0" rIns="0" bIns="0" rtlCol="0"/>
          <a:lstStyle/>
          <a:p/>
        </p:txBody>
      </p:sp>
      <p:sp>
        <p:nvSpPr>
          <p:cNvPr id="18" name="object 5"/>
          <p:cNvSpPr/>
          <p:nvPr/>
        </p:nvSpPr>
        <p:spPr>
          <a:xfrm>
            <a:off x="1254760" y="4276007"/>
            <a:ext cx="4838700" cy="943823"/>
          </a:xfrm>
          <a:custGeom>
            <a:avLst/>
            <a:gdLst/>
            <a:ahLst/>
            <a:cxnLst/>
            <a:rect l="l" t="t" r="r" b="b"/>
            <a:pathLst>
              <a:path w="4838700" h="1083945">
                <a:moveTo>
                  <a:pt x="4838700" y="180594"/>
                </a:moveTo>
                <a:lnTo>
                  <a:pt x="4838700" y="902970"/>
                </a:lnTo>
                <a:lnTo>
                  <a:pt x="4838013" y="917775"/>
                </a:lnTo>
                <a:lnTo>
                  <a:pt x="4828142" y="960034"/>
                </a:lnTo>
                <a:lnTo>
                  <a:pt x="4807672" y="998079"/>
                </a:lnTo>
                <a:lnTo>
                  <a:pt x="4778041" y="1030652"/>
                </a:lnTo>
                <a:lnTo>
                  <a:pt x="4740686" y="1056496"/>
                </a:lnTo>
                <a:lnTo>
                  <a:pt x="4697045" y="1074352"/>
                </a:lnTo>
                <a:lnTo>
                  <a:pt x="4648555" y="1082965"/>
                </a:lnTo>
                <a:lnTo>
                  <a:pt x="4631563" y="1083564"/>
                </a:lnTo>
                <a:lnTo>
                  <a:pt x="0" y="1083564"/>
                </a:lnTo>
                <a:lnTo>
                  <a:pt x="0" y="0"/>
                </a:lnTo>
                <a:lnTo>
                  <a:pt x="4631563" y="0"/>
                </a:lnTo>
                <a:lnTo>
                  <a:pt x="4648555" y="598"/>
                </a:lnTo>
                <a:lnTo>
                  <a:pt x="4697045" y="9211"/>
                </a:lnTo>
                <a:lnTo>
                  <a:pt x="4740686" y="27067"/>
                </a:lnTo>
                <a:lnTo>
                  <a:pt x="4778041" y="52911"/>
                </a:lnTo>
                <a:lnTo>
                  <a:pt x="4807672" y="85484"/>
                </a:lnTo>
                <a:lnTo>
                  <a:pt x="4828142" y="123529"/>
                </a:lnTo>
                <a:lnTo>
                  <a:pt x="4838013" y="165788"/>
                </a:lnTo>
                <a:lnTo>
                  <a:pt x="4838700" y="180594"/>
                </a:lnTo>
                <a:close/>
              </a:path>
            </a:pathLst>
          </a:custGeom>
          <a:ln w="12700">
            <a:solidFill>
              <a:srgbClr val="77923B"/>
            </a:solidFill>
            <a:prstDash val="lgDash"/>
          </a:ln>
        </p:spPr>
        <p:txBody>
          <a:bodyPr wrap="square" lIns="0" tIns="0" rIns="0" bIns="0" rtlCol="0"/>
          <a:lstStyle/>
          <a:p/>
        </p:txBody>
      </p:sp>
      <p:sp>
        <p:nvSpPr>
          <p:cNvPr id="19" name="object 6"/>
          <p:cNvSpPr/>
          <p:nvPr/>
        </p:nvSpPr>
        <p:spPr>
          <a:xfrm>
            <a:off x="1295400" y="5410200"/>
            <a:ext cx="4798060" cy="1027596"/>
          </a:xfrm>
          <a:custGeom>
            <a:avLst/>
            <a:gdLst/>
            <a:ahLst/>
            <a:cxnLst/>
            <a:rect l="l" t="t" r="r" b="b"/>
            <a:pathLst>
              <a:path w="4798060" h="1221104">
                <a:moveTo>
                  <a:pt x="4797552" y="203453"/>
                </a:moveTo>
                <a:lnTo>
                  <a:pt x="4797552" y="1017269"/>
                </a:lnTo>
                <a:lnTo>
                  <a:pt x="4796871" y="1033960"/>
                </a:lnTo>
                <a:lnTo>
                  <a:pt x="4787082" y="1081588"/>
                </a:lnTo>
                <a:lnTo>
                  <a:pt x="4766783" y="1124454"/>
                </a:lnTo>
                <a:lnTo>
                  <a:pt x="4737401" y="1161145"/>
                </a:lnTo>
                <a:lnTo>
                  <a:pt x="4700364" y="1190249"/>
                </a:lnTo>
                <a:lnTo>
                  <a:pt x="4657100" y="1210354"/>
                </a:lnTo>
                <a:lnTo>
                  <a:pt x="4609034" y="1220049"/>
                </a:lnTo>
                <a:lnTo>
                  <a:pt x="4592193" y="1220724"/>
                </a:lnTo>
                <a:lnTo>
                  <a:pt x="0" y="1220724"/>
                </a:lnTo>
                <a:lnTo>
                  <a:pt x="0" y="0"/>
                </a:lnTo>
                <a:lnTo>
                  <a:pt x="4592193" y="0"/>
                </a:lnTo>
                <a:lnTo>
                  <a:pt x="4609034" y="674"/>
                </a:lnTo>
                <a:lnTo>
                  <a:pt x="4657100" y="10369"/>
                </a:lnTo>
                <a:lnTo>
                  <a:pt x="4700364" y="30474"/>
                </a:lnTo>
                <a:lnTo>
                  <a:pt x="4737401" y="59578"/>
                </a:lnTo>
                <a:lnTo>
                  <a:pt x="4766783" y="96269"/>
                </a:lnTo>
                <a:lnTo>
                  <a:pt x="4787082" y="139135"/>
                </a:lnTo>
                <a:lnTo>
                  <a:pt x="4796871" y="186763"/>
                </a:lnTo>
                <a:lnTo>
                  <a:pt x="4797552" y="203453"/>
                </a:lnTo>
                <a:close/>
              </a:path>
            </a:pathLst>
          </a:custGeom>
          <a:ln w="12700">
            <a:solidFill>
              <a:srgbClr val="77923B"/>
            </a:solidFill>
            <a:prstDash val="lgDash"/>
          </a:ln>
        </p:spPr>
        <p:txBody>
          <a:bodyPr wrap="square" lIns="0" tIns="0" rIns="0" bIns="0" rtlCol="0"/>
          <a:lstStyle/>
          <a:p/>
        </p:txBody>
      </p:sp>
      <p:sp>
        <p:nvSpPr>
          <p:cNvPr id="21" name="object 7"/>
          <p:cNvSpPr/>
          <p:nvPr/>
        </p:nvSpPr>
        <p:spPr>
          <a:xfrm>
            <a:off x="1259391" y="2059997"/>
            <a:ext cx="4838700" cy="955796"/>
          </a:xfrm>
          <a:custGeom>
            <a:avLst/>
            <a:gdLst/>
            <a:ahLst/>
            <a:cxnLst/>
            <a:rect l="l" t="t" r="r" b="b"/>
            <a:pathLst>
              <a:path w="4838700" h="1042669">
                <a:moveTo>
                  <a:pt x="4838700" y="173736"/>
                </a:moveTo>
                <a:lnTo>
                  <a:pt x="4838700" y="868680"/>
                </a:lnTo>
                <a:lnTo>
                  <a:pt x="4838013" y="882937"/>
                </a:lnTo>
                <a:lnTo>
                  <a:pt x="4828142" y="923617"/>
                </a:lnTo>
                <a:lnTo>
                  <a:pt x="4807672" y="960223"/>
                </a:lnTo>
                <a:lnTo>
                  <a:pt x="4778041" y="991552"/>
                </a:lnTo>
                <a:lnTo>
                  <a:pt x="4740686" y="1016400"/>
                </a:lnTo>
                <a:lnTo>
                  <a:pt x="4697045" y="1033564"/>
                </a:lnTo>
                <a:lnTo>
                  <a:pt x="4648555" y="1041840"/>
                </a:lnTo>
                <a:lnTo>
                  <a:pt x="4631563" y="1042416"/>
                </a:lnTo>
                <a:lnTo>
                  <a:pt x="0" y="1042416"/>
                </a:lnTo>
                <a:lnTo>
                  <a:pt x="0" y="0"/>
                </a:lnTo>
                <a:lnTo>
                  <a:pt x="4631563" y="0"/>
                </a:lnTo>
                <a:lnTo>
                  <a:pt x="4648555" y="575"/>
                </a:lnTo>
                <a:lnTo>
                  <a:pt x="4697045" y="8851"/>
                </a:lnTo>
                <a:lnTo>
                  <a:pt x="4740686" y="26015"/>
                </a:lnTo>
                <a:lnTo>
                  <a:pt x="4778041" y="50863"/>
                </a:lnTo>
                <a:lnTo>
                  <a:pt x="4807672" y="82192"/>
                </a:lnTo>
                <a:lnTo>
                  <a:pt x="4828142" y="118798"/>
                </a:lnTo>
                <a:lnTo>
                  <a:pt x="4838013" y="159478"/>
                </a:lnTo>
                <a:lnTo>
                  <a:pt x="4838700" y="173736"/>
                </a:lnTo>
                <a:close/>
              </a:path>
            </a:pathLst>
          </a:custGeom>
          <a:ln w="12700">
            <a:solidFill>
              <a:srgbClr val="77923B"/>
            </a:solidFill>
            <a:prstDash val="lgDash"/>
          </a:ln>
        </p:spPr>
        <p:txBody>
          <a:bodyPr wrap="square" lIns="0" tIns="0" rIns="0" bIns="0" rtlCol="0"/>
          <a:lstStyle/>
          <a:p/>
        </p:txBody>
      </p:sp>
      <p:sp>
        <p:nvSpPr>
          <p:cNvPr id="70" name="object 17"/>
          <p:cNvSpPr txBox="true"/>
          <p:nvPr/>
        </p:nvSpPr>
        <p:spPr>
          <a:xfrm>
            <a:off x="1715933" y="2493256"/>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推动城乡国土空间有机融合、优化村庄用地布局，科学实施全域土地综合整治。</a:t>
            </a:r>
            <a:endParaRPr lang="zh-CN" altLang="en-US" sz="1200" dirty="0">
              <a:latin typeface="黑体" panose="02010609060101010101" charset="-122"/>
              <a:ea typeface="黑体" panose="02010609060101010101" charset="-122"/>
              <a:cs typeface="微软雅黑"/>
            </a:endParaRPr>
          </a:p>
        </p:txBody>
      </p:sp>
      <p:sp>
        <p:nvSpPr>
          <p:cNvPr id="6" name="矩形 5"/>
          <p:cNvSpPr/>
          <p:nvPr/>
        </p:nvSpPr>
        <p:spPr>
          <a:xfrm>
            <a:off x="1432744" y="2080412"/>
            <a:ext cx="1713931"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加强综合整治</a:t>
            </a:r>
            <a:endParaRPr lang="zh-CN" altLang="en-US" sz="1600" b="1" dirty="0">
              <a:solidFill>
                <a:schemeClr val="accent1"/>
              </a:solidFill>
              <a:latin typeface="黑体" panose="02010609060101010101" charset="-122"/>
              <a:ea typeface="黑体" panose="02010609060101010101" charset="-122"/>
            </a:endParaRPr>
          </a:p>
        </p:txBody>
      </p:sp>
      <p:sp>
        <p:nvSpPr>
          <p:cNvPr id="72" name="object 17"/>
          <p:cNvSpPr txBox="true"/>
          <p:nvPr/>
        </p:nvSpPr>
        <p:spPr>
          <a:xfrm>
            <a:off x="1737671" y="3606467"/>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保护乡村自然生态景观，开展乡村绿色生态建设，发展乡村旅游、特色农业。</a:t>
            </a:r>
            <a:endParaRPr lang="zh-CN" altLang="en-US" sz="1200" dirty="0">
              <a:latin typeface="黑体" panose="02010609060101010101" charset="-122"/>
              <a:ea typeface="黑体" panose="02010609060101010101" charset="-122"/>
              <a:cs typeface="微软雅黑"/>
            </a:endParaRPr>
          </a:p>
        </p:txBody>
      </p:sp>
      <p:sp>
        <p:nvSpPr>
          <p:cNvPr id="73" name="矩形 72"/>
          <p:cNvSpPr/>
          <p:nvPr/>
        </p:nvSpPr>
        <p:spPr>
          <a:xfrm>
            <a:off x="1450370" y="3192713"/>
            <a:ext cx="1713931"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优化田园生态</a:t>
            </a:r>
            <a:endParaRPr lang="zh-CN" altLang="en-US" sz="1600" b="1" dirty="0">
              <a:solidFill>
                <a:schemeClr val="accent1"/>
              </a:solidFill>
              <a:latin typeface="黑体" panose="02010609060101010101" charset="-122"/>
              <a:ea typeface="黑体" panose="02010609060101010101" charset="-122"/>
            </a:endParaRPr>
          </a:p>
        </p:txBody>
      </p:sp>
      <p:sp>
        <p:nvSpPr>
          <p:cNvPr id="77" name="object 17"/>
          <p:cNvSpPr txBox="true"/>
          <p:nvPr/>
        </p:nvSpPr>
        <p:spPr>
          <a:xfrm>
            <a:off x="1654515" y="4716589"/>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推进高标准农田建设工程，因地制宜的开展受污染耕地治理。结合耕地质量等级评估，对生产力低下的农田进行综合整治。</a:t>
            </a:r>
            <a:endParaRPr lang="zh-CN" altLang="en-US" sz="1200" dirty="0">
              <a:latin typeface="黑体" panose="02010609060101010101" charset="-122"/>
              <a:ea typeface="黑体" panose="02010609060101010101" charset="-122"/>
              <a:cs typeface="微软雅黑"/>
            </a:endParaRPr>
          </a:p>
        </p:txBody>
      </p:sp>
      <p:sp>
        <p:nvSpPr>
          <p:cNvPr id="78" name="矩形 77"/>
          <p:cNvSpPr/>
          <p:nvPr/>
        </p:nvSpPr>
        <p:spPr>
          <a:xfrm>
            <a:off x="1396568" y="4314569"/>
            <a:ext cx="1713931"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加强农田治理</a:t>
            </a:r>
            <a:endParaRPr lang="zh-CN" altLang="en-US" sz="1600" b="1" dirty="0">
              <a:solidFill>
                <a:schemeClr val="accent1"/>
              </a:solidFill>
              <a:latin typeface="黑体" panose="02010609060101010101" charset="-122"/>
              <a:ea typeface="黑体" panose="02010609060101010101" charset="-122"/>
            </a:endParaRPr>
          </a:p>
        </p:txBody>
      </p:sp>
      <p:sp>
        <p:nvSpPr>
          <p:cNvPr id="79" name="object 17"/>
          <p:cNvSpPr txBox="true"/>
          <p:nvPr/>
        </p:nvSpPr>
        <p:spPr>
          <a:xfrm>
            <a:off x="1641815" y="5873776"/>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盘活村庄闲置、低效用地，用于农村基础设施和公共服务设施建设、商业、办公等复合利用以及新产业新业态发展。</a:t>
            </a:r>
            <a:endParaRPr lang="zh-CN" altLang="en-US" sz="1200" dirty="0">
              <a:latin typeface="黑体" panose="02010609060101010101" charset="-122"/>
              <a:ea typeface="黑体" panose="02010609060101010101" charset="-122"/>
              <a:cs typeface="微软雅黑"/>
            </a:endParaRPr>
          </a:p>
        </p:txBody>
      </p:sp>
      <p:sp>
        <p:nvSpPr>
          <p:cNvPr id="80" name="矩形 79"/>
          <p:cNvSpPr/>
          <p:nvPr/>
        </p:nvSpPr>
        <p:spPr>
          <a:xfrm>
            <a:off x="1354514" y="5460022"/>
            <a:ext cx="2127505"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推进美丽乡村建设</a:t>
            </a:r>
            <a:endParaRPr lang="zh-CN" altLang="en-US" sz="1600" b="1" dirty="0">
              <a:solidFill>
                <a:schemeClr val="accent1"/>
              </a:solidFill>
              <a:latin typeface="黑体" panose="02010609060101010101" charset="-122"/>
              <a:ea typeface="黑体" panose="02010609060101010101" charset="-122"/>
            </a:endParaRPr>
          </a:p>
        </p:txBody>
      </p:sp>
      <p:sp>
        <p:nvSpPr>
          <p:cNvPr id="117" name="object 72"/>
          <p:cNvSpPr/>
          <p:nvPr/>
        </p:nvSpPr>
        <p:spPr>
          <a:xfrm>
            <a:off x="873562" y="5448816"/>
            <a:ext cx="19050" cy="0"/>
          </a:xfrm>
          <a:custGeom>
            <a:avLst/>
            <a:gdLst/>
            <a:ahLst/>
            <a:cxnLst/>
            <a:rect l="l" t="t" r="r" b="b"/>
            <a:pathLst>
              <a:path w="19050">
                <a:moveTo>
                  <a:pt x="0" y="0"/>
                </a:moveTo>
                <a:lnTo>
                  <a:pt x="18669" y="0"/>
                </a:lnTo>
              </a:path>
            </a:pathLst>
          </a:custGeom>
          <a:ln w="6350">
            <a:solidFill>
              <a:srgbClr val="FFFFFF"/>
            </a:solidFill>
          </a:ln>
        </p:spPr>
        <p:txBody>
          <a:bodyPr wrap="square" lIns="0" tIns="0" rIns="0" bIns="0" rtlCol="0"/>
          <a:lstStyle/>
          <a:p/>
        </p:txBody>
      </p:sp>
      <p:sp>
        <p:nvSpPr>
          <p:cNvPr id="119" name="object 74"/>
          <p:cNvSpPr/>
          <p:nvPr/>
        </p:nvSpPr>
        <p:spPr>
          <a:xfrm>
            <a:off x="873562" y="5433576"/>
            <a:ext cx="19050" cy="0"/>
          </a:xfrm>
          <a:custGeom>
            <a:avLst/>
            <a:gdLst/>
            <a:ahLst/>
            <a:cxnLst/>
            <a:rect l="l" t="t" r="r" b="b"/>
            <a:pathLst>
              <a:path w="19050">
                <a:moveTo>
                  <a:pt x="0" y="0"/>
                </a:moveTo>
                <a:lnTo>
                  <a:pt x="18669" y="0"/>
                </a:lnTo>
              </a:path>
            </a:pathLst>
          </a:custGeom>
          <a:ln w="6350">
            <a:solidFill>
              <a:srgbClr val="FFFFFF"/>
            </a:solidFill>
          </a:ln>
        </p:spPr>
        <p:txBody>
          <a:bodyPr wrap="square" lIns="0" tIns="0" rIns="0" bIns="0" rtlCol="0"/>
          <a:lstStyle/>
          <a:p/>
        </p:txBody>
      </p:sp>
      <p:sp>
        <p:nvSpPr>
          <p:cNvPr id="121" name="object 76"/>
          <p:cNvSpPr/>
          <p:nvPr/>
        </p:nvSpPr>
        <p:spPr>
          <a:xfrm>
            <a:off x="873562" y="5415796"/>
            <a:ext cx="19050" cy="0"/>
          </a:xfrm>
          <a:custGeom>
            <a:avLst/>
            <a:gdLst/>
            <a:ahLst/>
            <a:cxnLst/>
            <a:rect l="l" t="t" r="r" b="b"/>
            <a:pathLst>
              <a:path w="19050">
                <a:moveTo>
                  <a:pt x="0" y="0"/>
                </a:moveTo>
                <a:lnTo>
                  <a:pt x="18669" y="0"/>
                </a:lnTo>
              </a:path>
            </a:pathLst>
          </a:custGeom>
          <a:ln w="3809">
            <a:solidFill>
              <a:srgbClr val="FFFFFF"/>
            </a:solidFill>
          </a:ln>
        </p:spPr>
        <p:txBody>
          <a:bodyPr wrap="square" lIns="0" tIns="0" rIns="0" bIns="0" rtlCol="0"/>
          <a:lstStyle/>
          <a:p/>
        </p:txBody>
      </p:sp>
      <p:sp>
        <p:nvSpPr>
          <p:cNvPr id="123" name="object 78"/>
          <p:cNvSpPr/>
          <p:nvPr/>
        </p:nvSpPr>
        <p:spPr>
          <a:xfrm>
            <a:off x="873562" y="5400556"/>
            <a:ext cx="19050" cy="0"/>
          </a:xfrm>
          <a:custGeom>
            <a:avLst/>
            <a:gdLst/>
            <a:ahLst/>
            <a:cxnLst/>
            <a:rect l="l" t="t" r="r" b="b"/>
            <a:pathLst>
              <a:path w="19050">
                <a:moveTo>
                  <a:pt x="0" y="0"/>
                </a:moveTo>
                <a:lnTo>
                  <a:pt x="18669" y="0"/>
                </a:lnTo>
              </a:path>
            </a:pathLst>
          </a:custGeom>
          <a:ln w="8890">
            <a:solidFill>
              <a:srgbClr val="FFFFFF"/>
            </a:solidFill>
          </a:ln>
        </p:spPr>
        <p:txBody>
          <a:bodyPr wrap="square" lIns="0" tIns="0" rIns="0" bIns="0" rtlCol="0"/>
          <a:lstStyle/>
          <a:p/>
        </p:txBody>
      </p:sp>
      <p:grpSp>
        <p:nvGrpSpPr>
          <p:cNvPr id="133" name="组合 132"/>
          <p:cNvGrpSpPr/>
          <p:nvPr/>
        </p:nvGrpSpPr>
        <p:grpSpPr>
          <a:xfrm>
            <a:off x="701900" y="5551650"/>
            <a:ext cx="720000" cy="720000"/>
            <a:chOff x="8918195" y="4583107"/>
            <a:chExt cx="962025" cy="962025"/>
          </a:xfrm>
        </p:grpSpPr>
        <p:sp>
          <p:nvSpPr>
            <p:cNvPr id="134" name="object 85"/>
            <p:cNvSpPr/>
            <p:nvPr/>
          </p:nvSpPr>
          <p:spPr>
            <a:xfrm>
              <a:off x="8918195" y="4583107"/>
              <a:ext cx="962025" cy="962025"/>
            </a:xfrm>
            <a:custGeom>
              <a:avLst/>
              <a:gdLst/>
              <a:ahLst/>
              <a:cxnLst/>
              <a:rect l="l" t="t" r="r" b="b"/>
              <a:pathLst>
                <a:path w="962025" h="962025">
                  <a:moveTo>
                    <a:pt x="481504" y="0"/>
                  </a:moveTo>
                  <a:lnTo>
                    <a:pt x="407328" y="5516"/>
                  </a:lnTo>
                  <a:lnTo>
                    <a:pt x="334599" y="22067"/>
                  </a:lnTo>
                  <a:lnTo>
                    <a:pt x="264763" y="49651"/>
                  </a:lnTo>
                  <a:lnTo>
                    <a:pt x="199262" y="88270"/>
                  </a:lnTo>
                  <a:lnTo>
                    <a:pt x="168589" y="111716"/>
                  </a:lnTo>
                  <a:lnTo>
                    <a:pt x="139541" y="137922"/>
                  </a:lnTo>
                  <a:lnTo>
                    <a:pt x="113272" y="166947"/>
                  </a:lnTo>
                  <a:lnTo>
                    <a:pt x="89717" y="197594"/>
                  </a:lnTo>
                  <a:lnTo>
                    <a:pt x="68885" y="229680"/>
                  </a:lnTo>
                  <a:lnTo>
                    <a:pt x="35421" y="297451"/>
                  </a:lnTo>
                  <a:lnTo>
                    <a:pt x="12948" y="368822"/>
                  </a:lnTo>
                  <a:lnTo>
                    <a:pt x="1536" y="442349"/>
                  </a:lnTo>
                  <a:lnTo>
                    <a:pt x="0" y="479472"/>
                  </a:lnTo>
                  <a:lnTo>
                    <a:pt x="1253" y="516594"/>
                  </a:lnTo>
                  <a:lnTo>
                    <a:pt x="12168" y="590114"/>
                  </a:lnTo>
                  <a:lnTo>
                    <a:pt x="34349" y="661469"/>
                  </a:lnTo>
                  <a:lnTo>
                    <a:pt x="67865" y="729218"/>
                  </a:lnTo>
                  <a:lnTo>
                    <a:pt x="88894" y="761290"/>
                  </a:lnTo>
                  <a:lnTo>
                    <a:pt x="112784" y="791920"/>
                  </a:lnTo>
                  <a:lnTo>
                    <a:pt x="139541" y="820927"/>
                  </a:lnTo>
                  <a:lnTo>
                    <a:pt x="168589" y="847676"/>
                  </a:lnTo>
                  <a:lnTo>
                    <a:pt x="199262" y="871608"/>
                  </a:lnTo>
                  <a:lnTo>
                    <a:pt x="231380" y="892725"/>
                  </a:lnTo>
                  <a:lnTo>
                    <a:pt x="299229" y="926512"/>
                  </a:lnTo>
                  <a:lnTo>
                    <a:pt x="370692" y="949037"/>
                  </a:lnTo>
                  <a:lnTo>
                    <a:pt x="444325" y="960299"/>
                  </a:lnTo>
                  <a:lnTo>
                    <a:pt x="481504" y="961707"/>
                  </a:lnTo>
                  <a:lnTo>
                    <a:pt x="518684" y="960299"/>
                  </a:lnTo>
                  <a:lnTo>
                    <a:pt x="592324" y="949037"/>
                  </a:lnTo>
                  <a:lnTo>
                    <a:pt x="663803" y="926512"/>
                  </a:lnTo>
                  <a:lnTo>
                    <a:pt x="731675" y="892725"/>
                  </a:lnTo>
                  <a:lnTo>
                    <a:pt x="763807" y="871608"/>
                  </a:lnTo>
                  <a:lnTo>
                    <a:pt x="794497" y="847676"/>
                  </a:lnTo>
                  <a:lnTo>
                    <a:pt x="823563" y="820927"/>
                  </a:lnTo>
                  <a:lnTo>
                    <a:pt x="849804" y="791920"/>
                  </a:lnTo>
                  <a:lnTo>
                    <a:pt x="873283" y="761290"/>
                  </a:lnTo>
                  <a:lnTo>
                    <a:pt x="894000" y="729218"/>
                  </a:lnTo>
                  <a:lnTo>
                    <a:pt x="927147" y="661469"/>
                  </a:lnTo>
                  <a:lnTo>
                    <a:pt x="949245" y="590114"/>
                  </a:lnTo>
                  <a:lnTo>
                    <a:pt x="960294" y="516594"/>
                  </a:lnTo>
                  <a:lnTo>
                    <a:pt x="961675" y="479472"/>
                  </a:lnTo>
                  <a:lnTo>
                    <a:pt x="960294" y="442349"/>
                  </a:lnTo>
                  <a:lnTo>
                    <a:pt x="949245" y="368822"/>
                  </a:lnTo>
                  <a:lnTo>
                    <a:pt x="927147" y="297451"/>
                  </a:lnTo>
                  <a:lnTo>
                    <a:pt x="894000" y="229680"/>
                  </a:lnTo>
                  <a:lnTo>
                    <a:pt x="873283" y="197594"/>
                  </a:lnTo>
                  <a:lnTo>
                    <a:pt x="849804" y="166947"/>
                  </a:lnTo>
                  <a:lnTo>
                    <a:pt x="823563" y="137922"/>
                  </a:lnTo>
                  <a:lnTo>
                    <a:pt x="794497" y="111716"/>
                  </a:lnTo>
                  <a:lnTo>
                    <a:pt x="763807" y="88270"/>
                  </a:lnTo>
                  <a:lnTo>
                    <a:pt x="731675" y="67581"/>
                  </a:lnTo>
                  <a:lnTo>
                    <a:pt x="663803" y="34480"/>
                  </a:lnTo>
                  <a:lnTo>
                    <a:pt x="592324" y="12412"/>
                  </a:lnTo>
                  <a:lnTo>
                    <a:pt x="518684" y="1379"/>
                  </a:lnTo>
                  <a:lnTo>
                    <a:pt x="481504" y="0"/>
                  </a:lnTo>
                  <a:close/>
                </a:path>
              </a:pathLst>
            </a:custGeom>
            <a:solidFill>
              <a:srgbClr val="739BE9"/>
            </a:solidFill>
          </p:spPr>
          <p:txBody>
            <a:bodyPr wrap="square" lIns="0" tIns="0" rIns="0" bIns="0" rtlCol="0"/>
            <a:lstStyle/>
            <a:p/>
          </p:txBody>
        </p:sp>
        <p:sp>
          <p:nvSpPr>
            <p:cNvPr id="135" name="object 86"/>
            <p:cNvSpPr/>
            <p:nvPr/>
          </p:nvSpPr>
          <p:spPr>
            <a:xfrm>
              <a:off x="9246299" y="4788593"/>
              <a:ext cx="612140" cy="746760"/>
            </a:xfrm>
            <a:custGeom>
              <a:avLst/>
              <a:gdLst/>
              <a:ahLst/>
              <a:cxnLst/>
              <a:rect l="l" t="t" r="r" b="b"/>
              <a:pathLst>
                <a:path w="612139" h="746760">
                  <a:moveTo>
                    <a:pt x="63542" y="363992"/>
                  </a:moveTo>
                  <a:lnTo>
                    <a:pt x="7420" y="424029"/>
                  </a:lnTo>
                  <a:lnTo>
                    <a:pt x="22384" y="439039"/>
                  </a:lnTo>
                  <a:lnTo>
                    <a:pt x="0" y="495062"/>
                  </a:lnTo>
                  <a:lnTo>
                    <a:pt x="247016" y="746728"/>
                  </a:lnTo>
                  <a:lnTo>
                    <a:pt x="260478" y="743717"/>
                  </a:lnTo>
                  <a:lnTo>
                    <a:pt x="273874" y="740316"/>
                  </a:lnTo>
                  <a:lnTo>
                    <a:pt x="313582" y="727799"/>
                  </a:lnTo>
                  <a:lnTo>
                    <a:pt x="352395" y="711867"/>
                  </a:lnTo>
                  <a:lnTo>
                    <a:pt x="390088" y="692593"/>
                  </a:lnTo>
                  <a:lnTo>
                    <a:pt x="426435" y="670049"/>
                  </a:lnTo>
                  <a:lnTo>
                    <a:pt x="461211" y="644307"/>
                  </a:lnTo>
                  <a:lnTo>
                    <a:pt x="494189" y="615442"/>
                  </a:lnTo>
                  <a:lnTo>
                    <a:pt x="520294" y="585697"/>
                  </a:lnTo>
                  <a:lnTo>
                    <a:pt x="543935" y="554775"/>
                  </a:lnTo>
                  <a:lnTo>
                    <a:pt x="565022" y="522677"/>
                  </a:lnTo>
                  <a:lnTo>
                    <a:pt x="589009" y="478049"/>
                  </a:lnTo>
                  <a:lnTo>
                    <a:pt x="605333" y="438925"/>
                  </a:lnTo>
                  <a:lnTo>
                    <a:pt x="164511" y="438925"/>
                  </a:lnTo>
                  <a:lnTo>
                    <a:pt x="128632" y="431812"/>
                  </a:lnTo>
                  <a:lnTo>
                    <a:pt x="63542" y="363992"/>
                  </a:lnTo>
                  <a:close/>
                </a:path>
                <a:path w="612139" h="746760">
                  <a:moveTo>
                    <a:pt x="82427" y="244062"/>
                  </a:moveTo>
                  <a:lnTo>
                    <a:pt x="26071" y="300223"/>
                  </a:lnTo>
                  <a:lnTo>
                    <a:pt x="164511" y="438925"/>
                  </a:lnTo>
                  <a:lnTo>
                    <a:pt x="605333" y="438925"/>
                  </a:lnTo>
                  <a:lnTo>
                    <a:pt x="608080" y="431329"/>
                  </a:lnTo>
                  <a:lnTo>
                    <a:pt x="612055" y="419322"/>
                  </a:lnTo>
                  <a:lnTo>
                    <a:pt x="516562" y="322470"/>
                  </a:lnTo>
                  <a:lnTo>
                    <a:pt x="164609" y="322470"/>
                  </a:lnTo>
                  <a:lnTo>
                    <a:pt x="82427" y="244062"/>
                  </a:lnTo>
                  <a:close/>
                </a:path>
                <a:path w="612139" h="746760">
                  <a:moveTo>
                    <a:pt x="157131" y="0"/>
                  </a:moveTo>
                  <a:lnTo>
                    <a:pt x="86124" y="71133"/>
                  </a:lnTo>
                  <a:lnTo>
                    <a:pt x="157015" y="142504"/>
                  </a:lnTo>
                  <a:lnTo>
                    <a:pt x="134808" y="195002"/>
                  </a:lnTo>
                  <a:lnTo>
                    <a:pt x="160891" y="262506"/>
                  </a:lnTo>
                  <a:lnTo>
                    <a:pt x="164609" y="322470"/>
                  </a:lnTo>
                  <a:lnTo>
                    <a:pt x="516562" y="322470"/>
                  </a:lnTo>
                  <a:lnTo>
                    <a:pt x="242797" y="44809"/>
                  </a:lnTo>
                  <a:lnTo>
                    <a:pt x="202193" y="44809"/>
                  </a:lnTo>
                  <a:lnTo>
                    <a:pt x="157131" y="0"/>
                  </a:lnTo>
                  <a:close/>
                </a:path>
                <a:path w="612139" h="746760">
                  <a:moveTo>
                    <a:pt x="213442" y="15036"/>
                  </a:moveTo>
                  <a:lnTo>
                    <a:pt x="202193" y="44809"/>
                  </a:lnTo>
                  <a:lnTo>
                    <a:pt x="242797" y="44809"/>
                  </a:lnTo>
                  <a:lnTo>
                    <a:pt x="213442" y="15036"/>
                  </a:lnTo>
                  <a:close/>
                </a:path>
              </a:pathLst>
            </a:custGeom>
            <a:solidFill>
              <a:srgbClr val="6087D7"/>
            </a:solidFill>
          </p:spPr>
          <p:txBody>
            <a:bodyPr wrap="square" lIns="0" tIns="0" rIns="0" bIns="0" rtlCol="0"/>
            <a:lstStyle/>
            <a:p/>
          </p:txBody>
        </p:sp>
        <p:sp>
          <p:nvSpPr>
            <p:cNvPr id="136" name="object 87"/>
            <p:cNvSpPr/>
            <p:nvPr/>
          </p:nvSpPr>
          <p:spPr>
            <a:xfrm>
              <a:off x="9272112" y="5024813"/>
              <a:ext cx="256540" cy="62865"/>
            </a:xfrm>
            <a:custGeom>
              <a:avLst/>
              <a:gdLst/>
              <a:ahLst/>
              <a:cxnLst/>
              <a:rect l="l" t="t" r="r" b="b"/>
              <a:pathLst>
                <a:path w="256539" h="62864">
                  <a:moveTo>
                    <a:pt x="0" y="62483"/>
                  </a:moveTo>
                  <a:lnTo>
                    <a:pt x="256032" y="62483"/>
                  </a:lnTo>
                  <a:lnTo>
                    <a:pt x="256032" y="0"/>
                  </a:lnTo>
                  <a:lnTo>
                    <a:pt x="0" y="0"/>
                  </a:lnTo>
                  <a:lnTo>
                    <a:pt x="0" y="62483"/>
                  </a:lnTo>
                  <a:close/>
                </a:path>
              </a:pathLst>
            </a:custGeom>
            <a:solidFill>
              <a:srgbClr val="E6E8EB"/>
            </a:solidFill>
          </p:spPr>
          <p:txBody>
            <a:bodyPr wrap="square" lIns="0" tIns="0" rIns="0" bIns="0" rtlCol="0"/>
            <a:lstStyle/>
            <a:p/>
          </p:txBody>
        </p:sp>
        <p:sp>
          <p:nvSpPr>
            <p:cNvPr id="137" name="object 88"/>
            <p:cNvSpPr/>
            <p:nvPr/>
          </p:nvSpPr>
          <p:spPr>
            <a:xfrm>
              <a:off x="9179152" y="4776463"/>
              <a:ext cx="441959" cy="571500"/>
            </a:xfrm>
            <a:custGeom>
              <a:avLst/>
              <a:gdLst/>
              <a:ahLst/>
              <a:cxnLst/>
              <a:rect l="l" t="t" r="r" b="b"/>
              <a:pathLst>
                <a:path w="441960" h="571500">
                  <a:moveTo>
                    <a:pt x="0" y="375985"/>
                  </a:moveTo>
                  <a:lnTo>
                    <a:pt x="10662" y="419759"/>
                  </a:lnTo>
                  <a:lnTo>
                    <a:pt x="28658" y="459297"/>
                  </a:lnTo>
                  <a:lnTo>
                    <a:pt x="53230" y="493913"/>
                  </a:lnTo>
                  <a:lnTo>
                    <a:pt x="83618" y="522920"/>
                  </a:lnTo>
                  <a:lnTo>
                    <a:pt x="119064" y="545631"/>
                  </a:lnTo>
                  <a:lnTo>
                    <a:pt x="158810" y="561360"/>
                  </a:lnTo>
                  <a:lnTo>
                    <a:pt x="187321" y="567628"/>
                  </a:lnTo>
                  <a:lnTo>
                    <a:pt x="191004" y="567628"/>
                  </a:lnTo>
                  <a:lnTo>
                    <a:pt x="203794" y="570696"/>
                  </a:lnTo>
                  <a:lnTo>
                    <a:pt x="215885" y="571423"/>
                  </a:lnTo>
                  <a:lnTo>
                    <a:pt x="230631" y="571256"/>
                  </a:lnTo>
                  <a:lnTo>
                    <a:pt x="242077" y="570015"/>
                  </a:lnTo>
                  <a:lnTo>
                    <a:pt x="283142" y="561360"/>
                  </a:lnTo>
                  <a:lnTo>
                    <a:pt x="322887" y="545631"/>
                  </a:lnTo>
                  <a:lnTo>
                    <a:pt x="358334" y="522920"/>
                  </a:lnTo>
                  <a:lnTo>
                    <a:pt x="379724" y="503673"/>
                  </a:lnTo>
                  <a:lnTo>
                    <a:pt x="187321" y="503673"/>
                  </a:lnTo>
                  <a:lnTo>
                    <a:pt x="174947" y="500105"/>
                  </a:lnTo>
                  <a:lnTo>
                    <a:pt x="129827" y="476888"/>
                  </a:lnTo>
                  <a:lnTo>
                    <a:pt x="101480" y="451016"/>
                  </a:lnTo>
                  <a:lnTo>
                    <a:pt x="93595" y="439866"/>
                  </a:lnTo>
                  <a:lnTo>
                    <a:pt x="130951" y="376170"/>
                  </a:lnTo>
                  <a:lnTo>
                    <a:pt x="0" y="375985"/>
                  </a:lnTo>
                  <a:close/>
                </a:path>
                <a:path w="441960" h="571500">
                  <a:moveTo>
                    <a:pt x="224213" y="0"/>
                  </a:moveTo>
                  <a:lnTo>
                    <a:pt x="181262" y="10527"/>
                  </a:lnTo>
                  <a:lnTo>
                    <a:pt x="150398" y="37881"/>
                  </a:lnTo>
                  <a:lnTo>
                    <a:pt x="135597" y="75547"/>
                  </a:lnTo>
                  <a:lnTo>
                    <a:pt x="136283" y="92081"/>
                  </a:lnTo>
                  <a:lnTo>
                    <a:pt x="148428" y="133551"/>
                  </a:lnTo>
                  <a:lnTo>
                    <a:pt x="182370" y="166998"/>
                  </a:lnTo>
                  <a:lnTo>
                    <a:pt x="187269" y="247251"/>
                  </a:lnTo>
                  <a:lnTo>
                    <a:pt x="187321" y="503673"/>
                  </a:lnTo>
                  <a:lnTo>
                    <a:pt x="379724" y="503673"/>
                  </a:lnTo>
                  <a:lnTo>
                    <a:pt x="380083" y="503283"/>
                  </a:lnTo>
                  <a:lnTo>
                    <a:pt x="256444" y="503283"/>
                  </a:lnTo>
                  <a:lnTo>
                    <a:pt x="254666" y="315734"/>
                  </a:lnTo>
                  <a:lnTo>
                    <a:pt x="254631" y="169106"/>
                  </a:lnTo>
                  <a:lnTo>
                    <a:pt x="265883" y="163612"/>
                  </a:lnTo>
                  <a:lnTo>
                    <a:pt x="276182" y="156095"/>
                  </a:lnTo>
                  <a:lnTo>
                    <a:pt x="285332" y="146797"/>
                  </a:lnTo>
                  <a:lnTo>
                    <a:pt x="293138" y="135964"/>
                  </a:lnTo>
                  <a:lnTo>
                    <a:pt x="295631" y="131140"/>
                  </a:lnTo>
                  <a:lnTo>
                    <a:pt x="226448" y="131140"/>
                  </a:lnTo>
                  <a:lnTo>
                    <a:pt x="211448" y="129412"/>
                  </a:lnTo>
                  <a:lnTo>
                    <a:pt x="180021" y="104669"/>
                  </a:lnTo>
                  <a:lnTo>
                    <a:pt x="176018" y="86425"/>
                  </a:lnTo>
                  <a:lnTo>
                    <a:pt x="178728" y="72961"/>
                  </a:lnTo>
                  <a:lnTo>
                    <a:pt x="186052" y="61290"/>
                  </a:lnTo>
                  <a:lnTo>
                    <a:pt x="196779" y="52220"/>
                  </a:lnTo>
                  <a:lnTo>
                    <a:pt x="209700" y="46558"/>
                  </a:lnTo>
                  <a:lnTo>
                    <a:pt x="294881" y="46558"/>
                  </a:lnTo>
                  <a:lnTo>
                    <a:pt x="291338" y="39794"/>
                  </a:lnTo>
                  <a:lnTo>
                    <a:pt x="262847" y="11447"/>
                  </a:lnTo>
                  <a:lnTo>
                    <a:pt x="237967" y="1681"/>
                  </a:lnTo>
                  <a:lnTo>
                    <a:pt x="224213" y="0"/>
                  </a:lnTo>
                  <a:close/>
                </a:path>
                <a:path w="441960" h="571500">
                  <a:moveTo>
                    <a:pt x="441956" y="375985"/>
                  </a:moveTo>
                  <a:lnTo>
                    <a:pt x="310896" y="375985"/>
                  </a:lnTo>
                  <a:lnTo>
                    <a:pt x="348357" y="439866"/>
                  </a:lnTo>
                  <a:lnTo>
                    <a:pt x="344547" y="447359"/>
                  </a:lnTo>
                  <a:lnTo>
                    <a:pt x="337054" y="454852"/>
                  </a:lnTo>
                  <a:lnTo>
                    <a:pt x="333371" y="458662"/>
                  </a:lnTo>
                  <a:lnTo>
                    <a:pt x="323708" y="467668"/>
                  </a:lnTo>
                  <a:lnTo>
                    <a:pt x="292054" y="489447"/>
                  </a:lnTo>
                  <a:lnTo>
                    <a:pt x="256444" y="503283"/>
                  </a:lnTo>
                  <a:lnTo>
                    <a:pt x="380083" y="503283"/>
                  </a:lnTo>
                  <a:lnTo>
                    <a:pt x="405797" y="471417"/>
                  </a:lnTo>
                  <a:lnTo>
                    <a:pt x="426071" y="433443"/>
                  </a:lnTo>
                  <a:lnTo>
                    <a:pt x="439263" y="391005"/>
                  </a:lnTo>
                  <a:lnTo>
                    <a:pt x="441956" y="375985"/>
                  </a:lnTo>
                  <a:close/>
                </a:path>
                <a:path w="441960" h="571500">
                  <a:moveTo>
                    <a:pt x="294881" y="46558"/>
                  </a:moveTo>
                  <a:lnTo>
                    <a:pt x="209700" y="46558"/>
                  </a:lnTo>
                  <a:lnTo>
                    <a:pt x="226722" y="47601"/>
                  </a:lnTo>
                  <a:lnTo>
                    <a:pt x="241176" y="52001"/>
                  </a:lnTo>
                  <a:lnTo>
                    <a:pt x="252672" y="59185"/>
                  </a:lnTo>
                  <a:lnTo>
                    <a:pt x="260822" y="68580"/>
                  </a:lnTo>
                  <a:lnTo>
                    <a:pt x="265237" y="79612"/>
                  </a:lnTo>
                  <a:lnTo>
                    <a:pt x="263418" y="96381"/>
                  </a:lnTo>
                  <a:lnTo>
                    <a:pt x="257767" y="110086"/>
                  </a:lnTo>
                  <a:lnTo>
                    <a:pt x="249146" y="120558"/>
                  </a:lnTo>
                  <a:lnTo>
                    <a:pt x="238419" y="127632"/>
                  </a:lnTo>
                  <a:lnTo>
                    <a:pt x="226448" y="131140"/>
                  </a:lnTo>
                  <a:lnTo>
                    <a:pt x="295631" y="131140"/>
                  </a:lnTo>
                  <a:lnTo>
                    <a:pt x="299402" y="123840"/>
                  </a:lnTo>
                  <a:lnTo>
                    <a:pt x="303929" y="110669"/>
                  </a:lnTo>
                  <a:lnTo>
                    <a:pt x="306522" y="96696"/>
                  </a:lnTo>
                  <a:lnTo>
                    <a:pt x="305621" y="80885"/>
                  </a:lnTo>
                  <a:lnTo>
                    <a:pt x="302689" y="66029"/>
                  </a:lnTo>
                  <a:lnTo>
                    <a:pt x="297847" y="52220"/>
                  </a:lnTo>
                  <a:lnTo>
                    <a:pt x="294881" y="46558"/>
                  </a:lnTo>
                  <a:close/>
                </a:path>
              </a:pathLst>
            </a:custGeom>
            <a:solidFill>
              <a:srgbClr val="F5F7F9"/>
            </a:solidFill>
          </p:spPr>
          <p:txBody>
            <a:bodyPr wrap="square" lIns="0" tIns="0" rIns="0" bIns="0" rtlCol="0"/>
            <a:lstStyle/>
            <a:p/>
          </p:txBody>
        </p:sp>
      </p:grpSp>
      <p:grpSp>
        <p:nvGrpSpPr>
          <p:cNvPr id="138" name="组合 137"/>
          <p:cNvGrpSpPr/>
          <p:nvPr/>
        </p:nvGrpSpPr>
        <p:grpSpPr>
          <a:xfrm>
            <a:off x="701900" y="2219898"/>
            <a:ext cx="720000" cy="720000"/>
            <a:chOff x="7332060" y="4566089"/>
            <a:chExt cx="962183" cy="963676"/>
          </a:xfrm>
        </p:grpSpPr>
        <p:sp>
          <p:nvSpPr>
            <p:cNvPr id="139" name="object 89"/>
            <p:cNvSpPr/>
            <p:nvPr/>
          </p:nvSpPr>
          <p:spPr>
            <a:xfrm>
              <a:off x="7332060" y="4566089"/>
              <a:ext cx="962025" cy="963294"/>
            </a:xfrm>
            <a:custGeom>
              <a:avLst/>
              <a:gdLst/>
              <a:ahLst/>
              <a:cxnLst/>
              <a:rect l="l" t="t" r="r" b="b"/>
              <a:pathLst>
                <a:path w="962025" h="963295">
                  <a:moveTo>
                    <a:pt x="480822" y="0"/>
                  </a:moveTo>
                  <a:lnTo>
                    <a:pt x="441386" y="1596"/>
                  </a:lnTo>
                  <a:lnTo>
                    <a:pt x="402828" y="6304"/>
                  </a:lnTo>
                  <a:lnTo>
                    <a:pt x="365272" y="13998"/>
                  </a:lnTo>
                  <a:lnTo>
                    <a:pt x="293661" y="37849"/>
                  </a:lnTo>
                  <a:lnTo>
                    <a:pt x="227542" y="72160"/>
                  </a:lnTo>
                  <a:lnTo>
                    <a:pt x="167905" y="115937"/>
                  </a:lnTo>
                  <a:lnTo>
                    <a:pt x="115740" y="168187"/>
                  </a:lnTo>
                  <a:lnTo>
                    <a:pt x="72036" y="227920"/>
                  </a:lnTo>
                  <a:lnTo>
                    <a:pt x="37784" y="294143"/>
                  </a:lnTo>
                  <a:lnTo>
                    <a:pt x="13973" y="365864"/>
                  </a:lnTo>
                  <a:lnTo>
                    <a:pt x="6292" y="403476"/>
                  </a:lnTo>
                  <a:lnTo>
                    <a:pt x="1593" y="442091"/>
                  </a:lnTo>
                  <a:lnTo>
                    <a:pt x="0" y="481584"/>
                  </a:lnTo>
                  <a:lnTo>
                    <a:pt x="1593" y="521076"/>
                  </a:lnTo>
                  <a:lnTo>
                    <a:pt x="6292" y="559691"/>
                  </a:lnTo>
                  <a:lnTo>
                    <a:pt x="13973" y="597303"/>
                  </a:lnTo>
                  <a:lnTo>
                    <a:pt x="37784" y="669024"/>
                  </a:lnTo>
                  <a:lnTo>
                    <a:pt x="72036" y="735247"/>
                  </a:lnTo>
                  <a:lnTo>
                    <a:pt x="115740" y="794980"/>
                  </a:lnTo>
                  <a:lnTo>
                    <a:pt x="167905" y="847230"/>
                  </a:lnTo>
                  <a:lnTo>
                    <a:pt x="227542" y="891007"/>
                  </a:lnTo>
                  <a:lnTo>
                    <a:pt x="293661" y="925318"/>
                  </a:lnTo>
                  <a:lnTo>
                    <a:pt x="365272" y="949169"/>
                  </a:lnTo>
                  <a:lnTo>
                    <a:pt x="402828" y="956863"/>
                  </a:lnTo>
                  <a:lnTo>
                    <a:pt x="441386" y="961571"/>
                  </a:lnTo>
                  <a:lnTo>
                    <a:pt x="480822" y="963168"/>
                  </a:lnTo>
                  <a:lnTo>
                    <a:pt x="520257" y="961571"/>
                  </a:lnTo>
                  <a:lnTo>
                    <a:pt x="558815" y="956863"/>
                  </a:lnTo>
                  <a:lnTo>
                    <a:pt x="596371" y="949169"/>
                  </a:lnTo>
                  <a:lnTo>
                    <a:pt x="667982" y="925318"/>
                  </a:lnTo>
                  <a:lnTo>
                    <a:pt x="734101" y="891007"/>
                  </a:lnTo>
                  <a:lnTo>
                    <a:pt x="793738" y="847230"/>
                  </a:lnTo>
                  <a:lnTo>
                    <a:pt x="845903" y="794980"/>
                  </a:lnTo>
                  <a:lnTo>
                    <a:pt x="889607" y="735247"/>
                  </a:lnTo>
                  <a:lnTo>
                    <a:pt x="923859" y="669024"/>
                  </a:lnTo>
                  <a:lnTo>
                    <a:pt x="947670" y="597303"/>
                  </a:lnTo>
                  <a:lnTo>
                    <a:pt x="955351" y="559691"/>
                  </a:lnTo>
                  <a:lnTo>
                    <a:pt x="960050" y="521076"/>
                  </a:lnTo>
                  <a:lnTo>
                    <a:pt x="961644" y="481584"/>
                  </a:lnTo>
                  <a:lnTo>
                    <a:pt x="960050" y="442091"/>
                  </a:lnTo>
                  <a:lnTo>
                    <a:pt x="955351" y="403476"/>
                  </a:lnTo>
                  <a:lnTo>
                    <a:pt x="947670" y="365864"/>
                  </a:lnTo>
                  <a:lnTo>
                    <a:pt x="923859" y="294143"/>
                  </a:lnTo>
                  <a:lnTo>
                    <a:pt x="889607" y="227920"/>
                  </a:lnTo>
                  <a:lnTo>
                    <a:pt x="845903" y="168187"/>
                  </a:lnTo>
                  <a:lnTo>
                    <a:pt x="793738" y="115937"/>
                  </a:lnTo>
                  <a:lnTo>
                    <a:pt x="734101" y="72160"/>
                  </a:lnTo>
                  <a:lnTo>
                    <a:pt x="667982" y="37849"/>
                  </a:lnTo>
                  <a:lnTo>
                    <a:pt x="596371" y="13998"/>
                  </a:lnTo>
                  <a:lnTo>
                    <a:pt x="558815" y="6304"/>
                  </a:lnTo>
                  <a:lnTo>
                    <a:pt x="520257" y="1596"/>
                  </a:lnTo>
                  <a:lnTo>
                    <a:pt x="480822" y="0"/>
                  </a:lnTo>
                  <a:close/>
                </a:path>
              </a:pathLst>
            </a:custGeom>
            <a:solidFill>
              <a:srgbClr val="AED26E"/>
            </a:solidFill>
          </p:spPr>
          <p:txBody>
            <a:bodyPr wrap="square" lIns="0" tIns="0" rIns="0" bIns="0" rtlCol="0"/>
            <a:lstStyle/>
            <a:p/>
          </p:txBody>
        </p:sp>
        <p:sp>
          <p:nvSpPr>
            <p:cNvPr id="140" name="object 90"/>
            <p:cNvSpPr/>
            <p:nvPr/>
          </p:nvSpPr>
          <p:spPr>
            <a:xfrm>
              <a:off x="7527163" y="4762685"/>
              <a:ext cx="767080" cy="767080"/>
            </a:xfrm>
            <a:custGeom>
              <a:avLst/>
              <a:gdLst/>
              <a:ahLst/>
              <a:cxnLst/>
              <a:rect l="l" t="t" r="r" b="b"/>
              <a:pathLst>
                <a:path w="767080" h="767079">
                  <a:moveTo>
                    <a:pt x="41245" y="443357"/>
                  </a:moveTo>
                  <a:lnTo>
                    <a:pt x="62" y="484665"/>
                  </a:lnTo>
                  <a:lnTo>
                    <a:pt x="67654" y="548634"/>
                  </a:lnTo>
                  <a:lnTo>
                    <a:pt x="45244" y="570930"/>
                  </a:lnTo>
                  <a:lnTo>
                    <a:pt x="240483" y="762738"/>
                  </a:lnTo>
                  <a:lnTo>
                    <a:pt x="253113" y="765144"/>
                  </a:lnTo>
                  <a:lnTo>
                    <a:pt x="265751" y="766247"/>
                  </a:lnTo>
                  <a:lnTo>
                    <a:pt x="278419" y="766556"/>
                  </a:lnTo>
                  <a:lnTo>
                    <a:pt x="317938" y="765055"/>
                  </a:lnTo>
                  <a:lnTo>
                    <a:pt x="356511" y="760619"/>
                  </a:lnTo>
                  <a:lnTo>
                    <a:pt x="394031" y="753358"/>
                  </a:lnTo>
                  <a:lnTo>
                    <a:pt x="465478" y="730805"/>
                  </a:lnTo>
                  <a:lnTo>
                    <a:pt x="531420" y="698274"/>
                  </a:lnTo>
                  <a:lnTo>
                    <a:pt x="590999" y="656646"/>
                  </a:lnTo>
                  <a:lnTo>
                    <a:pt x="643356" y="606801"/>
                  </a:lnTo>
                  <a:lnTo>
                    <a:pt x="687630" y="549620"/>
                  </a:lnTo>
                  <a:lnTo>
                    <a:pt x="712233" y="507170"/>
                  </a:lnTo>
                  <a:lnTo>
                    <a:pt x="105193" y="507170"/>
                  </a:lnTo>
                  <a:lnTo>
                    <a:pt x="41245" y="443357"/>
                  </a:lnTo>
                  <a:close/>
                </a:path>
                <a:path w="767080" h="767079">
                  <a:moveTo>
                    <a:pt x="41269" y="206653"/>
                  </a:moveTo>
                  <a:lnTo>
                    <a:pt x="0" y="244193"/>
                  </a:lnTo>
                  <a:lnTo>
                    <a:pt x="71222" y="315473"/>
                  </a:lnTo>
                  <a:lnTo>
                    <a:pt x="52549" y="334389"/>
                  </a:lnTo>
                  <a:lnTo>
                    <a:pt x="165313" y="447157"/>
                  </a:lnTo>
                  <a:lnTo>
                    <a:pt x="105193" y="507170"/>
                  </a:lnTo>
                  <a:lnTo>
                    <a:pt x="712233" y="507170"/>
                  </a:lnTo>
                  <a:lnTo>
                    <a:pt x="737009" y="452018"/>
                  </a:lnTo>
                  <a:lnTo>
                    <a:pt x="757320" y="380346"/>
                  </a:lnTo>
                  <a:lnTo>
                    <a:pt x="766541" y="304419"/>
                  </a:lnTo>
                  <a:lnTo>
                    <a:pt x="736279" y="274156"/>
                  </a:lnTo>
                  <a:lnTo>
                    <a:pt x="109099" y="274156"/>
                  </a:lnTo>
                  <a:lnTo>
                    <a:pt x="41269" y="206653"/>
                  </a:lnTo>
                  <a:close/>
                </a:path>
                <a:path w="767080" h="767079">
                  <a:moveTo>
                    <a:pt x="108945" y="9"/>
                  </a:moveTo>
                  <a:lnTo>
                    <a:pt x="45067" y="116455"/>
                  </a:lnTo>
                  <a:lnTo>
                    <a:pt x="161510" y="221739"/>
                  </a:lnTo>
                  <a:lnTo>
                    <a:pt x="109099" y="274156"/>
                  </a:lnTo>
                  <a:lnTo>
                    <a:pt x="736279" y="274156"/>
                  </a:lnTo>
                  <a:lnTo>
                    <a:pt x="578578" y="116455"/>
                  </a:lnTo>
                  <a:lnTo>
                    <a:pt x="402047" y="116449"/>
                  </a:lnTo>
                  <a:lnTo>
                    <a:pt x="398372" y="112775"/>
                  </a:lnTo>
                  <a:lnTo>
                    <a:pt x="221712" y="112775"/>
                  </a:lnTo>
                  <a:lnTo>
                    <a:pt x="108945" y="9"/>
                  </a:lnTo>
                  <a:close/>
                </a:path>
                <a:path w="767080" h="767079">
                  <a:moveTo>
                    <a:pt x="462160" y="38"/>
                  </a:moveTo>
                  <a:lnTo>
                    <a:pt x="402053" y="116455"/>
                  </a:lnTo>
                  <a:lnTo>
                    <a:pt x="578578" y="116455"/>
                  </a:lnTo>
                  <a:lnTo>
                    <a:pt x="462160" y="38"/>
                  </a:lnTo>
                  <a:close/>
                </a:path>
                <a:path w="767080" h="767079">
                  <a:moveTo>
                    <a:pt x="285592" y="0"/>
                  </a:moveTo>
                  <a:lnTo>
                    <a:pt x="221712" y="112775"/>
                  </a:lnTo>
                  <a:lnTo>
                    <a:pt x="398372" y="112775"/>
                  </a:lnTo>
                  <a:lnTo>
                    <a:pt x="285592" y="0"/>
                  </a:lnTo>
                  <a:close/>
                </a:path>
              </a:pathLst>
            </a:custGeom>
            <a:solidFill>
              <a:srgbClr val="9CC05B"/>
            </a:solidFill>
          </p:spPr>
          <p:txBody>
            <a:bodyPr wrap="square" lIns="0" tIns="0" rIns="0" bIns="0" rtlCol="0"/>
            <a:lstStyle/>
            <a:p/>
          </p:txBody>
        </p:sp>
        <p:sp>
          <p:nvSpPr>
            <p:cNvPr id="141" name="object 91"/>
            <p:cNvSpPr/>
            <p:nvPr/>
          </p:nvSpPr>
          <p:spPr>
            <a:xfrm>
              <a:off x="7749636" y="4762685"/>
              <a:ext cx="127000" cy="570230"/>
            </a:xfrm>
            <a:custGeom>
              <a:avLst/>
              <a:gdLst/>
              <a:ahLst/>
              <a:cxnLst/>
              <a:rect l="l" t="t" r="r" b="b"/>
              <a:pathLst>
                <a:path w="127000" h="570229">
                  <a:moveTo>
                    <a:pt x="63246" y="0"/>
                  </a:moveTo>
                  <a:lnTo>
                    <a:pt x="0" y="112649"/>
                  </a:lnTo>
                  <a:lnTo>
                    <a:pt x="0" y="569976"/>
                  </a:lnTo>
                  <a:lnTo>
                    <a:pt x="126492" y="569976"/>
                  </a:lnTo>
                  <a:lnTo>
                    <a:pt x="126492" y="112649"/>
                  </a:lnTo>
                  <a:lnTo>
                    <a:pt x="63246" y="0"/>
                  </a:lnTo>
                  <a:close/>
                </a:path>
              </a:pathLst>
            </a:custGeom>
            <a:solidFill>
              <a:srgbClr val="F5F7F9"/>
            </a:solidFill>
          </p:spPr>
          <p:txBody>
            <a:bodyPr wrap="square" lIns="0" tIns="0" rIns="0" bIns="0" rtlCol="0"/>
            <a:lstStyle/>
            <a:p/>
          </p:txBody>
        </p:sp>
        <p:sp>
          <p:nvSpPr>
            <p:cNvPr id="142" name="object 92"/>
            <p:cNvSpPr/>
            <p:nvPr/>
          </p:nvSpPr>
          <p:spPr>
            <a:xfrm>
              <a:off x="7571329" y="4762685"/>
              <a:ext cx="134620" cy="570230"/>
            </a:xfrm>
            <a:custGeom>
              <a:avLst/>
              <a:gdLst/>
              <a:ahLst/>
              <a:cxnLst/>
              <a:rect l="l" t="t" r="r" b="b"/>
              <a:pathLst>
                <a:path w="134619" h="570229">
                  <a:moveTo>
                    <a:pt x="65912" y="0"/>
                  </a:moveTo>
                  <a:lnTo>
                    <a:pt x="0" y="112649"/>
                  </a:lnTo>
                  <a:lnTo>
                    <a:pt x="0" y="569976"/>
                  </a:lnTo>
                  <a:lnTo>
                    <a:pt x="134112" y="569976"/>
                  </a:lnTo>
                  <a:lnTo>
                    <a:pt x="134112" y="112649"/>
                  </a:lnTo>
                  <a:lnTo>
                    <a:pt x="65912" y="0"/>
                  </a:lnTo>
                  <a:close/>
                </a:path>
              </a:pathLst>
            </a:custGeom>
            <a:solidFill>
              <a:srgbClr val="F5F7F9"/>
            </a:solidFill>
          </p:spPr>
          <p:txBody>
            <a:bodyPr wrap="square" lIns="0" tIns="0" rIns="0" bIns="0" rtlCol="0"/>
            <a:lstStyle/>
            <a:p/>
          </p:txBody>
        </p:sp>
        <p:sp>
          <p:nvSpPr>
            <p:cNvPr id="143" name="object 93"/>
            <p:cNvSpPr/>
            <p:nvPr/>
          </p:nvSpPr>
          <p:spPr>
            <a:xfrm>
              <a:off x="7923373" y="4762685"/>
              <a:ext cx="131445" cy="570230"/>
            </a:xfrm>
            <a:custGeom>
              <a:avLst/>
              <a:gdLst/>
              <a:ahLst/>
              <a:cxnLst/>
              <a:rect l="l" t="t" r="r" b="b"/>
              <a:pathLst>
                <a:path w="131444" h="570229">
                  <a:moveTo>
                    <a:pt x="65531" y="0"/>
                  </a:moveTo>
                  <a:lnTo>
                    <a:pt x="0" y="112649"/>
                  </a:lnTo>
                  <a:lnTo>
                    <a:pt x="0" y="569976"/>
                  </a:lnTo>
                  <a:lnTo>
                    <a:pt x="131063" y="569976"/>
                  </a:lnTo>
                  <a:lnTo>
                    <a:pt x="131063" y="112649"/>
                  </a:lnTo>
                  <a:lnTo>
                    <a:pt x="65531" y="0"/>
                  </a:lnTo>
                  <a:close/>
                </a:path>
              </a:pathLst>
            </a:custGeom>
            <a:solidFill>
              <a:srgbClr val="F5F7F9"/>
            </a:solidFill>
          </p:spPr>
          <p:txBody>
            <a:bodyPr wrap="square" lIns="0" tIns="0" rIns="0" bIns="0" rtlCol="0"/>
            <a:lstStyle/>
            <a:p/>
          </p:txBody>
        </p:sp>
        <p:sp>
          <p:nvSpPr>
            <p:cNvPr id="144" name="object 94"/>
            <p:cNvSpPr/>
            <p:nvPr/>
          </p:nvSpPr>
          <p:spPr>
            <a:xfrm>
              <a:off x="7831932" y="4765733"/>
              <a:ext cx="326390" cy="281940"/>
            </a:xfrm>
            <a:custGeom>
              <a:avLst/>
              <a:gdLst/>
              <a:ahLst/>
              <a:cxnLst/>
              <a:rect l="l" t="t" r="r" b="b"/>
              <a:pathLst>
                <a:path w="326389" h="281939">
                  <a:moveTo>
                    <a:pt x="163068" y="0"/>
                  </a:moveTo>
                  <a:lnTo>
                    <a:pt x="0" y="281940"/>
                  </a:lnTo>
                  <a:lnTo>
                    <a:pt x="326136" y="281940"/>
                  </a:lnTo>
                  <a:lnTo>
                    <a:pt x="163068" y="0"/>
                  </a:lnTo>
                  <a:close/>
                </a:path>
              </a:pathLst>
            </a:custGeom>
            <a:solidFill>
              <a:srgbClr val="FFFFFF"/>
            </a:solidFill>
          </p:spPr>
          <p:txBody>
            <a:bodyPr wrap="square" lIns="0" tIns="0" rIns="0" bIns="0" rtlCol="0"/>
            <a:lstStyle/>
            <a:p/>
          </p:txBody>
        </p:sp>
        <p:sp>
          <p:nvSpPr>
            <p:cNvPr id="145" name="object 95"/>
            <p:cNvSpPr/>
            <p:nvPr/>
          </p:nvSpPr>
          <p:spPr>
            <a:xfrm>
              <a:off x="7831932" y="4948613"/>
              <a:ext cx="326390" cy="281940"/>
            </a:xfrm>
            <a:custGeom>
              <a:avLst/>
              <a:gdLst/>
              <a:ahLst/>
              <a:cxnLst/>
              <a:rect l="l" t="t" r="r" b="b"/>
              <a:pathLst>
                <a:path w="326389" h="281939">
                  <a:moveTo>
                    <a:pt x="163068" y="0"/>
                  </a:moveTo>
                  <a:lnTo>
                    <a:pt x="0" y="281940"/>
                  </a:lnTo>
                  <a:lnTo>
                    <a:pt x="326136" y="281940"/>
                  </a:lnTo>
                  <a:lnTo>
                    <a:pt x="163068" y="0"/>
                  </a:lnTo>
                  <a:close/>
                </a:path>
              </a:pathLst>
            </a:custGeom>
            <a:solidFill>
              <a:srgbClr val="FFFFFF"/>
            </a:solidFill>
          </p:spPr>
          <p:txBody>
            <a:bodyPr wrap="square" lIns="0" tIns="0" rIns="0" bIns="0" rtlCol="0"/>
            <a:lstStyle/>
            <a:p/>
          </p:txBody>
        </p:sp>
        <p:sp>
          <p:nvSpPr>
            <p:cNvPr id="146" name="object 96"/>
            <p:cNvSpPr/>
            <p:nvPr/>
          </p:nvSpPr>
          <p:spPr>
            <a:xfrm>
              <a:off x="7476841" y="4768781"/>
              <a:ext cx="326390" cy="281940"/>
            </a:xfrm>
            <a:custGeom>
              <a:avLst/>
              <a:gdLst/>
              <a:ahLst/>
              <a:cxnLst/>
              <a:rect l="l" t="t" r="r" b="b"/>
              <a:pathLst>
                <a:path w="326389" h="281939">
                  <a:moveTo>
                    <a:pt x="163068" y="0"/>
                  </a:moveTo>
                  <a:lnTo>
                    <a:pt x="0" y="281939"/>
                  </a:lnTo>
                  <a:lnTo>
                    <a:pt x="326136" y="281939"/>
                  </a:lnTo>
                  <a:lnTo>
                    <a:pt x="163068" y="0"/>
                  </a:lnTo>
                  <a:close/>
                </a:path>
              </a:pathLst>
            </a:custGeom>
            <a:solidFill>
              <a:srgbClr val="FFFFFF"/>
            </a:solidFill>
          </p:spPr>
          <p:txBody>
            <a:bodyPr wrap="square" lIns="0" tIns="0" rIns="0" bIns="0" rtlCol="0"/>
            <a:lstStyle/>
            <a:p/>
          </p:txBody>
        </p:sp>
        <p:sp>
          <p:nvSpPr>
            <p:cNvPr id="147" name="object 97"/>
            <p:cNvSpPr/>
            <p:nvPr/>
          </p:nvSpPr>
          <p:spPr>
            <a:xfrm>
              <a:off x="7476841" y="4947089"/>
              <a:ext cx="326390" cy="281940"/>
            </a:xfrm>
            <a:custGeom>
              <a:avLst/>
              <a:gdLst/>
              <a:ahLst/>
              <a:cxnLst/>
              <a:rect l="l" t="t" r="r" b="b"/>
              <a:pathLst>
                <a:path w="326389" h="281939">
                  <a:moveTo>
                    <a:pt x="163068" y="0"/>
                  </a:moveTo>
                  <a:lnTo>
                    <a:pt x="0" y="281940"/>
                  </a:lnTo>
                  <a:lnTo>
                    <a:pt x="326136" y="281940"/>
                  </a:lnTo>
                  <a:lnTo>
                    <a:pt x="163068" y="0"/>
                  </a:lnTo>
                  <a:close/>
                </a:path>
              </a:pathLst>
            </a:custGeom>
            <a:solidFill>
              <a:srgbClr val="FFFFFF"/>
            </a:solidFill>
          </p:spPr>
          <p:txBody>
            <a:bodyPr wrap="square" lIns="0" tIns="0" rIns="0" bIns="0" rtlCol="0"/>
            <a:lstStyle/>
            <a:p/>
          </p:txBody>
        </p:sp>
      </p:grpSp>
      <p:grpSp>
        <p:nvGrpSpPr>
          <p:cNvPr id="148" name="组合 147"/>
          <p:cNvGrpSpPr/>
          <p:nvPr/>
        </p:nvGrpSpPr>
        <p:grpSpPr>
          <a:xfrm>
            <a:off x="701900" y="4423184"/>
            <a:ext cx="720000" cy="720000"/>
            <a:chOff x="10518459" y="4583107"/>
            <a:chExt cx="963294" cy="962025"/>
          </a:xfrm>
        </p:grpSpPr>
        <p:sp>
          <p:nvSpPr>
            <p:cNvPr id="149" name="object 100"/>
            <p:cNvSpPr/>
            <p:nvPr/>
          </p:nvSpPr>
          <p:spPr>
            <a:xfrm>
              <a:off x="10518459" y="4583107"/>
              <a:ext cx="963294" cy="962025"/>
            </a:xfrm>
            <a:custGeom>
              <a:avLst/>
              <a:gdLst/>
              <a:ahLst/>
              <a:cxnLst/>
              <a:rect l="l" t="t" r="r" b="b"/>
              <a:pathLst>
                <a:path w="963295" h="962025">
                  <a:moveTo>
                    <a:pt x="482250" y="0"/>
                  </a:moveTo>
                  <a:lnTo>
                    <a:pt x="407967" y="5516"/>
                  </a:lnTo>
                  <a:lnTo>
                    <a:pt x="335129" y="22067"/>
                  </a:lnTo>
                  <a:lnTo>
                    <a:pt x="265181" y="49651"/>
                  </a:lnTo>
                  <a:lnTo>
                    <a:pt x="199567" y="88270"/>
                  </a:lnTo>
                  <a:lnTo>
                    <a:pt x="168836" y="111716"/>
                  </a:lnTo>
                  <a:lnTo>
                    <a:pt x="139731" y="137922"/>
                  </a:lnTo>
                  <a:lnTo>
                    <a:pt x="113427" y="166947"/>
                  </a:lnTo>
                  <a:lnTo>
                    <a:pt x="89839" y="197594"/>
                  </a:lnTo>
                  <a:lnTo>
                    <a:pt x="68978" y="229680"/>
                  </a:lnTo>
                  <a:lnTo>
                    <a:pt x="35468" y="297451"/>
                  </a:lnTo>
                  <a:lnTo>
                    <a:pt x="12965" y="368822"/>
                  </a:lnTo>
                  <a:lnTo>
                    <a:pt x="1538" y="442349"/>
                  </a:lnTo>
                  <a:lnTo>
                    <a:pt x="0" y="479472"/>
                  </a:lnTo>
                  <a:lnTo>
                    <a:pt x="1255" y="516594"/>
                  </a:lnTo>
                  <a:lnTo>
                    <a:pt x="12185" y="590114"/>
                  </a:lnTo>
                  <a:lnTo>
                    <a:pt x="34397" y="661469"/>
                  </a:lnTo>
                  <a:lnTo>
                    <a:pt x="67958" y="729218"/>
                  </a:lnTo>
                  <a:lnTo>
                    <a:pt x="89016" y="761290"/>
                  </a:lnTo>
                  <a:lnTo>
                    <a:pt x="112938" y="791920"/>
                  </a:lnTo>
                  <a:lnTo>
                    <a:pt x="139731" y="820927"/>
                  </a:lnTo>
                  <a:lnTo>
                    <a:pt x="168836" y="847676"/>
                  </a:lnTo>
                  <a:lnTo>
                    <a:pt x="199567" y="871608"/>
                  </a:lnTo>
                  <a:lnTo>
                    <a:pt x="231742" y="892725"/>
                  </a:lnTo>
                  <a:lnTo>
                    <a:pt x="265181" y="911026"/>
                  </a:lnTo>
                  <a:lnTo>
                    <a:pt x="335129" y="939182"/>
                  </a:lnTo>
                  <a:lnTo>
                    <a:pt x="407967" y="956076"/>
                  </a:lnTo>
                  <a:lnTo>
                    <a:pt x="482250" y="961707"/>
                  </a:lnTo>
                  <a:lnTo>
                    <a:pt x="519482" y="960299"/>
                  </a:lnTo>
                  <a:lnTo>
                    <a:pt x="593223" y="949037"/>
                  </a:lnTo>
                  <a:lnTo>
                    <a:pt x="664797" y="926512"/>
                  </a:lnTo>
                  <a:lnTo>
                    <a:pt x="732759" y="892725"/>
                  </a:lnTo>
                  <a:lnTo>
                    <a:pt x="764934" y="871608"/>
                  </a:lnTo>
                  <a:lnTo>
                    <a:pt x="795664" y="847676"/>
                  </a:lnTo>
                  <a:lnTo>
                    <a:pt x="824769" y="820927"/>
                  </a:lnTo>
                  <a:lnTo>
                    <a:pt x="851047" y="791920"/>
                  </a:lnTo>
                  <a:lnTo>
                    <a:pt x="874558" y="761290"/>
                  </a:lnTo>
                  <a:lnTo>
                    <a:pt x="895304" y="729218"/>
                  </a:lnTo>
                  <a:lnTo>
                    <a:pt x="928497" y="661469"/>
                  </a:lnTo>
                  <a:lnTo>
                    <a:pt x="950625" y="590114"/>
                  </a:lnTo>
                  <a:lnTo>
                    <a:pt x="961689" y="516594"/>
                  </a:lnTo>
                  <a:lnTo>
                    <a:pt x="963072" y="479472"/>
                  </a:lnTo>
                  <a:lnTo>
                    <a:pt x="961689" y="442349"/>
                  </a:lnTo>
                  <a:lnTo>
                    <a:pt x="950625" y="368822"/>
                  </a:lnTo>
                  <a:lnTo>
                    <a:pt x="928496" y="297451"/>
                  </a:lnTo>
                  <a:lnTo>
                    <a:pt x="895304" y="229680"/>
                  </a:lnTo>
                  <a:lnTo>
                    <a:pt x="874558" y="197594"/>
                  </a:lnTo>
                  <a:lnTo>
                    <a:pt x="851047" y="166947"/>
                  </a:lnTo>
                  <a:lnTo>
                    <a:pt x="824769" y="137922"/>
                  </a:lnTo>
                  <a:lnTo>
                    <a:pt x="795664" y="111716"/>
                  </a:lnTo>
                  <a:lnTo>
                    <a:pt x="764934" y="88270"/>
                  </a:lnTo>
                  <a:lnTo>
                    <a:pt x="732759" y="67581"/>
                  </a:lnTo>
                  <a:lnTo>
                    <a:pt x="664797" y="34480"/>
                  </a:lnTo>
                  <a:lnTo>
                    <a:pt x="593223" y="12412"/>
                  </a:lnTo>
                  <a:lnTo>
                    <a:pt x="519482" y="1379"/>
                  </a:lnTo>
                  <a:lnTo>
                    <a:pt x="482250" y="0"/>
                  </a:lnTo>
                  <a:close/>
                </a:path>
              </a:pathLst>
            </a:custGeom>
            <a:solidFill>
              <a:srgbClr val="77BB1F"/>
            </a:solidFill>
          </p:spPr>
          <p:txBody>
            <a:bodyPr wrap="square" lIns="0" tIns="0" rIns="0" bIns="0" rtlCol="0"/>
            <a:lstStyle/>
            <a:p/>
          </p:txBody>
        </p:sp>
        <p:sp>
          <p:nvSpPr>
            <p:cNvPr id="150" name="object 101"/>
            <p:cNvSpPr/>
            <p:nvPr/>
          </p:nvSpPr>
          <p:spPr>
            <a:xfrm>
              <a:off x="10707310" y="4690327"/>
              <a:ext cx="600075" cy="718820"/>
            </a:xfrm>
            <a:custGeom>
              <a:avLst/>
              <a:gdLst/>
              <a:ahLst/>
              <a:cxnLst/>
              <a:rect l="l" t="t" r="r" b="b"/>
              <a:pathLst>
                <a:path w="600075" h="718820">
                  <a:moveTo>
                    <a:pt x="382560" y="155132"/>
                  </a:moveTo>
                  <a:lnTo>
                    <a:pt x="274276" y="155132"/>
                  </a:lnTo>
                  <a:lnTo>
                    <a:pt x="275025" y="164902"/>
                  </a:lnTo>
                  <a:lnTo>
                    <a:pt x="279098" y="175055"/>
                  </a:lnTo>
                  <a:lnTo>
                    <a:pt x="287250" y="184626"/>
                  </a:lnTo>
                  <a:lnTo>
                    <a:pt x="300239" y="192651"/>
                  </a:lnTo>
                  <a:lnTo>
                    <a:pt x="318820" y="198164"/>
                  </a:lnTo>
                  <a:lnTo>
                    <a:pt x="330656" y="193790"/>
                  </a:lnTo>
                  <a:lnTo>
                    <a:pt x="335932" y="187751"/>
                  </a:lnTo>
                  <a:lnTo>
                    <a:pt x="334265" y="184278"/>
                  </a:lnTo>
                  <a:lnTo>
                    <a:pt x="324804" y="178306"/>
                  </a:lnTo>
                  <a:lnTo>
                    <a:pt x="321232" y="169473"/>
                  </a:lnTo>
                  <a:lnTo>
                    <a:pt x="325917" y="160772"/>
                  </a:lnTo>
                  <a:lnTo>
                    <a:pt x="375051" y="160772"/>
                  </a:lnTo>
                  <a:lnTo>
                    <a:pt x="381383" y="157125"/>
                  </a:lnTo>
                  <a:lnTo>
                    <a:pt x="382560" y="155132"/>
                  </a:lnTo>
                  <a:close/>
                </a:path>
                <a:path w="600075" h="718820">
                  <a:moveTo>
                    <a:pt x="260546" y="121464"/>
                  </a:moveTo>
                  <a:lnTo>
                    <a:pt x="229055" y="121464"/>
                  </a:lnTo>
                  <a:lnTo>
                    <a:pt x="237907" y="125758"/>
                  </a:lnTo>
                  <a:lnTo>
                    <a:pt x="233296" y="133051"/>
                  </a:lnTo>
                  <a:lnTo>
                    <a:pt x="230607" y="142066"/>
                  </a:lnTo>
                  <a:lnTo>
                    <a:pt x="230527" y="153554"/>
                  </a:lnTo>
                  <a:lnTo>
                    <a:pt x="234197" y="166732"/>
                  </a:lnTo>
                  <a:lnTo>
                    <a:pt x="242453" y="181841"/>
                  </a:lnTo>
                  <a:lnTo>
                    <a:pt x="254336" y="187456"/>
                  </a:lnTo>
                  <a:lnTo>
                    <a:pt x="262954" y="187373"/>
                  </a:lnTo>
                  <a:lnTo>
                    <a:pt x="264796" y="184626"/>
                  </a:lnTo>
                  <a:lnTo>
                    <a:pt x="264720" y="184278"/>
                  </a:lnTo>
                  <a:lnTo>
                    <a:pt x="261624" y="173187"/>
                  </a:lnTo>
                  <a:lnTo>
                    <a:pt x="264930" y="162010"/>
                  </a:lnTo>
                  <a:lnTo>
                    <a:pt x="274276" y="155132"/>
                  </a:lnTo>
                  <a:lnTo>
                    <a:pt x="382560" y="155132"/>
                  </a:lnTo>
                  <a:lnTo>
                    <a:pt x="388322" y="145380"/>
                  </a:lnTo>
                  <a:lnTo>
                    <a:pt x="388350" y="144937"/>
                  </a:lnTo>
                  <a:lnTo>
                    <a:pt x="298081" y="144937"/>
                  </a:lnTo>
                  <a:lnTo>
                    <a:pt x="283917" y="142066"/>
                  </a:lnTo>
                  <a:lnTo>
                    <a:pt x="271855" y="135377"/>
                  </a:lnTo>
                  <a:lnTo>
                    <a:pt x="262494" y="125481"/>
                  </a:lnTo>
                  <a:lnTo>
                    <a:pt x="260546" y="121464"/>
                  </a:lnTo>
                  <a:close/>
                </a:path>
                <a:path w="600075" h="718820">
                  <a:moveTo>
                    <a:pt x="375051" y="160772"/>
                  </a:moveTo>
                  <a:lnTo>
                    <a:pt x="325917" y="160772"/>
                  </a:lnTo>
                  <a:lnTo>
                    <a:pt x="333927" y="165718"/>
                  </a:lnTo>
                  <a:lnTo>
                    <a:pt x="343604" y="168635"/>
                  </a:lnTo>
                  <a:lnTo>
                    <a:pt x="354822" y="168714"/>
                  </a:lnTo>
                  <a:lnTo>
                    <a:pt x="367457" y="165146"/>
                  </a:lnTo>
                  <a:lnTo>
                    <a:pt x="375051" y="160772"/>
                  </a:lnTo>
                  <a:close/>
                </a:path>
                <a:path w="600075" h="718820">
                  <a:moveTo>
                    <a:pt x="369172" y="52228"/>
                  </a:moveTo>
                  <a:lnTo>
                    <a:pt x="304654" y="52228"/>
                  </a:lnTo>
                  <a:lnTo>
                    <a:pt x="317684" y="55670"/>
                  </a:lnTo>
                  <a:lnTo>
                    <a:pt x="328897" y="62965"/>
                  </a:lnTo>
                  <a:lnTo>
                    <a:pt x="337665" y="73513"/>
                  </a:lnTo>
                  <a:lnTo>
                    <a:pt x="343359" y="86710"/>
                  </a:lnTo>
                  <a:lnTo>
                    <a:pt x="345354" y="101955"/>
                  </a:lnTo>
                  <a:lnTo>
                    <a:pt x="342305" y="115874"/>
                  </a:lnTo>
                  <a:lnTo>
                    <a:pt x="335516" y="127726"/>
                  </a:lnTo>
                  <a:lnTo>
                    <a:pt x="325525" y="136917"/>
                  </a:lnTo>
                  <a:lnTo>
                    <a:pt x="312867" y="142851"/>
                  </a:lnTo>
                  <a:lnTo>
                    <a:pt x="298081" y="144937"/>
                  </a:lnTo>
                  <a:lnTo>
                    <a:pt x="388350" y="144937"/>
                  </a:lnTo>
                  <a:lnTo>
                    <a:pt x="388814" y="137602"/>
                  </a:lnTo>
                  <a:lnTo>
                    <a:pt x="374934" y="137602"/>
                  </a:lnTo>
                  <a:lnTo>
                    <a:pt x="366552" y="134286"/>
                  </a:lnTo>
                  <a:lnTo>
                    <a:pt x="365257" y="125126"/>
                  </a:lnTo>
                  <a:lnTo>
                    <a:pt x="375189" y="120784"/>
                  </a:lnTo>
                  <a:lnTo>
                    <a:pt x="384871" y="112392"/>
                  </a:lnTo>
                  <a:lnTo>
                    <a:pt x="393212" y="99038"/>
                  </a:lnTo>
                  <a:lnTo>
                    <a:pt x="399116" y="79810"/>
                  </a:lnTo>
                  <a:lnTo>
                    <a:pt x="397856" y="76464"/>
                  </a:lnTo>
                  <a:lnTo>
                    <a:pt x="370733" y="76464"/>
                  </a:lnTo>
                  <a:lnTo>
                    <a:pt x="362529" y="71858"/>
                  </a:lnTo>
                  <a:lnTo>
                    <a:pt x="366744" y="64394"/>
                  </a:lnTo>
                  <a:lnTo>
                    <a:pt x="366842" y="64190"/>
                  </a:lnTo>
                  <a:lnTo>
                    <a:pt x="369243" y="54642"/>
                  </a:lnTo>
                  <a:lnTo>
                    <a:pt x="369172" y="52228"/>
                  </a:lnTo>
                  <a:close/>
                </a:path>
                <a:path w="600075" h="718820">
                  <a:moveTo>
                    <a:pt x="385918" y="134543"/>
                  </a:moveTo>
                  <a:lnTo>
                    <a:pt x="374934" y="137602"/>
                  </a:lnTo>
                  <a:lnTo>
                    <a:pt x="388814" y="137602"/>
                  </a:lnTo>
                  <a:lnTo>
                    <a:pt x="388885" y="136470"/>
                  </a:lnTo>
                  <a:lnTo>
                    <a:pt x="385918" y="134543"/>
                  </a:lnTo>
                  <a:close/>
                </a:path>
                <a:path w="600075" h="718820">
                  <a:moveTo>
                    <a:pt x="274587" y="60992"/>
                  </a:moveTo>
                  <a:lnTo>
                    <a:pt x="224701" y="60992"/>
                  </a:lnTo>
                  <a:lnTo>
                    <a:pt x="233468" y="64394"/>
                  </a:lnTo>
                  <a:lnTo>
                    <a:pt x="235392" y="73921"/>
                  </a:lnTo>
                  <a:lnTo>
                    <a:pt x="225275" y="77441"/>
                  </a:lnTo>
                  <a:lnTo>
                    <a:pt x="215365" y="85055"/>
                  </a:lnTo>
                  <a:lnTo>
                    <a:pt x="206849" y="97472"/>
                  </a:lnTo>
                  <a:lnTo>
                    <a:pt x="200913" y="115402"/>
                  </a:lnTo>
                  <a:lnTo>
                    <a:pt x="204920" y="128733"/>
                  </a:lnTo>
                  <a:lnTo>
                    <a:pt x="211078" y="135794"/>
                  </a:lnTo>
                  <a:lnTo>
                    <a:pt x="214471" y="135830"/>
                  </a:lnTo>
                  <a:lnTo>
                    <a:pt x="220025" y="125536"/>
                  </a:lnTo>
                  <a:lnTo>
                    <a:pt x="229055" y="121464"/>
                  </a:lnTo>
                  <a:lnTo>
                    <a:pt x="260546" y="121464"/>
                  </a:lnTo>
                  <a:lnTo>
                    <a:pt x="256436" y="112991"/>
                  </a:lnTo>
                  <a:lnTo>
                    <a:pt x="254360" y="99038"/>
                  </a:lnTo>
                  <a:lnTo>
                    <a:pt x="254347" y="97472"/>
                  </a:lnTo>
                  <a:lnTo>
                    <a:pt x="254620" y="92961"/>
                  </a:lnTo>
                  <a:lnTo>
                    <a:pt x="258187" y="80083"/>
                  </a:lnTo>
                  <a:lnTo>
                    <a:pt x="265346" y="68869"/>
                  </a:lnTo>
                  <a:lnTo>
                    <a:pt x="274587" y="60992"/>
                  </a:lnTo>
                  <a:close/>
                </a:path>
                <a:path w="600075" h="718820">
                  <a:moveTo>
                    <a:pt x="388592" y="62786"/>
                  </a:moveTo>
                  <a:lnTo>
                    <a:pt x="385299" y="63988"/>
                  </a:lnTo>
                  <a:lnTo>
                    <a:pt x="379610" y="72962"/>
                  </a:lnTo>
                  <a:lnTo>
                    <a:pt x="370733" y="76464"/>
                  </a:lnTo>
                  <a:lnTo>
                    <a:pt x="397856" y="76464"/>
                  </a:lnTo>
                  <a:lnTo>
                    <a:pt x="394731" y="68166"/>
                  </a:lnTo>
                  <a:lnTo>
                    <a:pt x="388592" y="62786"/>
                  </a:lnTo>
                  <a:close/>
                </a:path>
                <a:path w="600075" h="718820">
                  <a:moveTo>
                    <a:pt x="245953" y="29508"/>
                  </a:moveTo>
                  <a:lnTo>
                    <a:pt x="232652" y="32932"/>
                  </a:lnTo>
                  <a:lnTo>
                    <a:pt x="217658" y="40753"/>
                  </a:lnTo>
                  <a:lnTo>
                    <a:pt x="211267" y="52789"/>
                  </a:lnTo>
                  <a:lnTo>
                    <a:pt x="210798" y="62008"/>
                  </a:lnTo>
                  <a:lnTo>
                    <a:pt x="213557" y="64190"/>
                  </a:lnTo>
                  <a:lnTo>
                    <a:pt x="224701" y="60992"/>
                  </a:lnTo>
                  <a:lnTo>
                    <a:pt x="274587" y="60992"/>
                  </a:lnTo>
                  <a:lnTo>
                    <a:pt x="275726" y="60021"/>
                  </a:lnTo>
                  <a:lnTo>
                    <a:pt x="288953" y="54240"/>
                  </a:lnTo>
                  <a:lnTo>
                    <a:pt x="304654" y="52228"/>
                  </a:lnTo>
                  <a:lnTo>
                    <a:pt x="369172" y="52228"/>
                  </a:lnTo>
                  <a:lnTo>
                    <a:pt x="368905" y="43148"/>
                  </a:lnTo>
                  <a:lnTo>
                    <a:pt x="368754" y="42639"/>
                  </a:lnTo>
                  <a:lnTo>
                    <a:pt x="325403" y="42639"/>
                  </a:lnTo>
                  <a:lnTo>
                    <a:pt x="325364" y="40753"/>
                  </a:lnTo>
                  <a:lnTo>
                    <a:pt x="325063" y="36932"/>
                  </a:lnTo>
                  <a:lnTo>
                    <a:pt x="274640" y="36932"/>
                  </a:lnTo>
                  <a:lnTo>
                    <a:pt x="267053" y="32378"/>
                  </a:lnTo>
                  <a:lnTo>
                    <a:pt x="257455" y="29613"/>
                  </a:lnTo>
                  <a:lnTo>
                    <a:pt x="245953" y="29508"/>
                  </a:lnTo>
                  <a:close/>
                </a:path>
                <a:path w="600075" h="718820">
                  <a:moveTo>
                    <a:pt x="345231" y="9687"/>
                  </a:moveTo>
                  <a:lnTo>
                    <a:pt x="336921" y="10092"/>
                  </a:lnTo>
                  <a:lnTo>
                    <a:pt x="335210" y="13284"/>
                  </a:lnTo>
                  <a:lnTo>
                    <a:pt x="338116" y="24831"/>
                  </a:lnTo>
                  <a:lnTo>
                    <a:pt x="334707" y="35676"/>
                  </a:lnTo>
                  <a:lnTo>
                    <a:pt x="325403" y="42639"/>
                  </a:lnTo>
                  <a:lnTo>
                    <a:pt x="368754" y="42639"/>
                  </a:lnTo>
                  <a:lnTo>
                    <a:pt x="364950" y="29856"/>
                  </a:lnTo>
                  <a:lnTo>
                    <a:pt x="356512" y="14863"/>
                  </a:lnTo>
                  <a:lnTo>
                    <a:pt x="345231" y="9687"/>
                  </a:lnTo>
                  <a:close/>
                </a:path>
                <a:path w="600075" h="718820">
                  <a:moveTo>
                    <a:pt x="280111" y="0"/>
                  </a:moveTo>
                  <a:lnTo>
                    <a:pt x="269213" y="4493"/>
                  </a:lnTo>
                  <a:lnTo>
                    <a:pt x="264207" y="10520"/>
                  </a:lnTo>
                  <a:lnTo>
                    <a:pt x="266005" y="13810"/>
                  </a:lnTo>
                  <a:lnTo>
                    <a:pt x="275213" y="19707"/>
                  </a:lnTo>
                  <a:lnTo>
                    <a:pt x="278819" y="28620"/>
                  </a:lnTo>
                  <a:lnTo>
                    <a:pt x="274640" y="36932"/>
                  </a:lnTo>
                  <a:lnTo>
                    <a:pt x="325063" y="36932"/>
                  </a:lnTo>
                  <a:lnTo>
                    <a:pt x="324752" y="32993"/>
                  </a:lnTo>
                  <a:lnTo>
                    <a:pt x="320662" y="23247"/>
                  </a:lnTo>
                  <a:lnTo>
                    <a:pt x="312375" y="13799"/>
                  </a:lnTo>
                  <a:lnTo>
                    <a:pt x="299144" y="5717"/>
                  </a:lnTo>
                  <a:lnTo>
                    <a:pt x="280111" y="0"/>
                  </a:lnTo>
                  <a:close/>
                </a:path>
                <a:path w="600075" h="718820">
                  <a:moveTo>
                    <a:pt x="487788" y="248887"/>
                  </a:moveTo>
                  <a:lnTo>
                    <a:pt x="105931" y="249332"/>
                  </a:lnTo>
                  <a:lnTo>
                    <a:pt x="72297" y="271001"/>
                  </a:lnTo>
                  <a:lnTo>
                    <a:pt x="0" y="580521"/>
                  </a:lnTo>
                  <a:lnTo>
                    <a:pt x="4847" y="591950"/>
                  </a:lnTo>
                  <a:lnTo>
                    <a:pt x="14149" y="599562"/>
                  </a:lnTo>
                  <a:lnTo>
                    <a:pt x="26896" y="602328"/>
                  </a:lnTo>
                  <a:lnTo>
                    <a:pt x="586011" y="599685"/>
                  </a:lnTo>
                  <a:lnTo>
                    <a:pt x="595321" y="592166"/>
                  </a:lnTo>
                  <a:lnTo>
                    <a:pt x="599914" y="580798"/>
                  </a:lnTo>
                  <a:lnTo>
                    <a:pt x="599284" y="568165"/>
                  </a:lnTo>
                  <a:lnTo>
                    <a:pt x="563568" y="568165"/>
                  </a:lnTo>
                  <a:lnTo>
                    <a:pt x="282096" y="566641"/>
                  </a:lnTo>
                  <a:lnTo>
                    <a:pt x="36097" y="566641"/>
                  </a:lnTo>
                  <a:lnTo>
                    <a:pt x="65486" y="442562"/>
                  </a:lnTo>
                  <a:lnTo>
                    <a:pt x="317656" y="442562"/>
                  </a:lnTo>
                  <a:lnTo>
                    <a:pt x="569921" y="442562"/>
                  </a:lnTo>
                  <a:lnTo>
                    <a:pt x="561525" y="407002"/>
                  </a:lnTo>
                  <a:lnTo>
                    <a:pt x="74706" y="406998"/>
                  </a:lnTo>
                  <a:lnTo>
                    <a:pt x="102569" y="292509"/>
                  </a:lnTo>
                  <a:lnTo>
                    <a:pt x="102645" y="287622"/>
                  </a:lnTo>
                  <a:lnTo>
                    <a:pt x="108741" y="282923"/>
                  </a:lnTo>
                  <a:lnTo>
                    <a:pt x="532230" y="282923"/>
                  </a:lnTo>
                  <a:lnTo>
                    <a:pt x="530945" y="277480"/>
                  </a:lnTo>
                  <a:lnTo>
                    <a:pt x="523873" y="266248"/>
                  </a:lnTo>
                  <a:lnTo>
                    <a:pt x="513630" y="257171"/>
                  </a:lnTo>
                  <a:lnTo>
                    <a:pt x="501255" y="251100"/>
                  </a:lnTo>
                  <a:lnTo>
                    <a:pt x="487788" y="248887"/>
                  </a:lnTo>
                  <a:close/>
                </a:path>
                <a:path w="600075" h="718820">
                  <a:moveTo>
                    <a:pt x="569921" y="442562"/>
                  </a:moveTo>
                  <a:lnTo>
                    <a:pt x="317656" y="442562"/>
                  </a:lnTo>
                  <a:lnTo>
                    <a:pt x="534318" y="442563"/>
                  </a:lnTo>
                  <a:lnTo>
                    <a:pt x="563568" y="568165"/>
                  </a:lnTo>
                  <a:lnTo>
                    <a:pt x="599284" y="568165"/>
                  </a:lnTo>
                  <a:lnTo>
                    <a:pt x="599201" y="566581"/>
                  </a:lnTo>
                  <a:lnTo>
                    <a:pt x="569921" y="442562"/>
                  </a:lnTo>
                  <a:close/>
                </a:path>
                <a:path w="600075" h="718820">
                  <a:moveTo>
                    <a:pt x="317656" y="442562"/>
                  </a:moveTo>
                  <a:lnTo>
                    <a:pt x="65486" y="442562"/>
                  </a:lnTo>
                  <a:lnTo>
                    <a:pt x="282096" y="442623"/>
                  </a:lnTo>
                  <a:lnTo>
                    <a:pt x="282096" y="566641"/>
                  </a:lnTo>
                  <a:lnTo>
                    <a:pt x="327085" y="566641"/>
                  </a:lnTo>
                  <a:lnTo>
                    <a:pt x="317656" y="566581"/>
                  </a:lnTo>
                  <a:lnTo>
                    <a:pt x="317656" y="442562"/>
                  </a:lnTo>
                  <a:close/>
                </a:path>
                <a:path w="600075" h="718820">
                  <a:moveTo>
                    <a:pt x="317656" y="282923"/>
                  </a:moveTo>
                  <a:lnTo>
                    <a:pt x="108741" y="282923"/>
                  </a:lnTo>
                  <a:lnTo>
                    <a:pt x="282096" y="282984"/>
                  </a:lnTo>
                  <a:lnTo>
                    <a:pt x="282096" y="407002"/>
                  </a:lnTo>
                  <a:lnTo>
                    <a:pt x="561525" y="407002"/>
                  </a:lnTo>
                  <a:lnTo>
                    <a:pt x="317656" y="406942"/>
                  </a:lnTo>
                  <a:lnTo>
                    <a:pt x="317656" y="282923"/>
                  </a:lnTo>
                  <a:close/>
                </a:path>
                <a:path w="600075" h="718820">
                  <a:moveTo>
                    <a:pt x="532230" y="282923"/>
                  </a:moveTo>
                  <a:lnTo>
                    <a:pt x="491011" y="282923"/>
                  </a:lnTo>
                  <a:lnTo>
                    <a:pt x="497107" y="287622"/>
                  </a:lnTo>
                  <a:lnTo>
                    <a:pt x="497183" y="292509"/>
                  </a:lnTo>
                  <a:lnTo>
                    <a:pt x="524935" y="407002"/>
                  </a:lnTo>
                  <a:lnTo>
                    <a:pt x="561525" y="407002"/>
                  </a:lnTo>
                  <a:lnTo>
                    <a:pt x="532230" y="282923"/>
                  </a:lnTo>
                  <a:close/>
                </a:path>
                <a:path w="600075" h="718820">
                  <a:moveTo>
                    <a:pt x="365657" y="622394"/>
                  </a:moveTo>
                  <a:lnTo>
                    <a:pt x="234090" y="622394"/>
                  </a:lnTo>
                  <a:lnTo>
                    <a:pt x="234087" y="690593"/>
                  </a:lnTo>
                  <a:lnTo>
                    <a:pt x="83976" y="690593"/>
                  </a:lnTo>
                  <a:lnTo>
                    <a:pt x="77880" y="695292"/>
                  </a:lnTo>
                  <a:lnTo>
                    <a:pt x="77880" y="713834"/>
                  </a:lnTo>
                  <a:lnTo>
                    <a:pt x="83976" y="718533"/>
                  </a:lnTo>
                  <a:lnTo>
                    <a:pt x="515776" y="718533"/>
                  </a:lnTo>
                  <a:lnTo>
                    <a:pt x="521872" y="713834"/>
                  </a:lnTo>
                  <a:lnTo>
                    <a:pt x="521872" y="695292"/>
                  </a:lnTo>
                  <a:lnTo>
                    <a:pt x="515776" y="690593"/>
                  </a:lnTo>
                  <a:lnTo>
                    <a:pt x="365662" y="690571"/>
                  </a:lnTo>
                  <a:lnTo>
                    <a:pt x="365657" y="622394"/>
                  </a:lnTo>
                  <a:close/>
                </a:path>
              </a:pathLst>
            </a:custGeom>
            <a:solidFill>
              <a:srgbClr val="FFFFFF"/>
            </a:solidFill>
          </p:spPr>
          <p:txBody>
            <a:bodyPr wrap="square" lIns="0" tIns="0" rIns="0" bIns="0" rtlCol="0"/>
            <a:lstStyle/>
            <a:p/>
          </p:txBody>
        </p:sp>
      </p:grpSp>
      <p:grpSp>
        <p:nvGrpSpPr>
          <p:cNvPr id="151" name="组合 150"/>
          <p:cNvGrpSpPr/>
          <p:nvPr/>
        </p:nvGrpSpPr>
        <p:grpSpPr>
          <a:xfrm>
            <a:off x="701900" y="3351403"/>
            <a:ext cx="720000" cy="720000"/>
            <a:chOff x="7327900" y="5674613"/>
            <a:chExt cx="961200" cy="961200"/>
          </a:xfrm>
        </p:grpSpPr>
        <p:sp>
          <p:nvSpPr>
            <p:cNvPr id="152" name="object 14"/>
            <p:cNvSpPr/>
            <p:nvPr/>
          </p:nvSpPr>
          <p:spPr>
            <a:xfrm>
              <a:off x="7327900" y="5674613"/>
              <a:ext cx="961200" cy="961200"/>
            </a:xfrm>
            <a:prstGeom prst="ellipse">
              <a:avLst/>
            </a:prstGeom>
            <a:solidFill>
              <a:srgbClr val="007934"/>
            </a:solidFill>
          </p:spPr>
          <p:txBody>
            <a:bodyPr wrap="square" lIns="0" tIns="0" rIns="0" bIns="0" rtlCol="0"/>
            <a:lstStyle/>
            <a:p/>
          </p:txBody>
        </p:sp>
        <p:sp>
          <p:nvSpPr>
            <p:cNvPr id="153" name="object 15"/>
            <p:cNvSpPr/>
            <p:nvPr/>
          </p:nvSpPr>
          <p:spPr>
            <a:xfrm>
              <a:off x="7472940" y="5780183"/>
              <a:ext cx="471958" cy="457469"/>
            </a:xfrm>
            <a:custGeom>
              <a:avLst/>
              <a:gdLst/>
              <a:ahLst/>
              <a:cxnLst/>
              <a:rect l="l" t="t" r="r" b="b"/>
              <a:pathLst>
                <a:path w="292734" h="297180">
                  <a:moveTo>
                    <a:pt x="146303" y="0"/>
                  </a:moveTo>
                  <a:lnTo>
                    <a:pt x="0" y="297180"/>
                  </a:lnTo>
                  <a:lnTo>
                    <a:pt x="292607" y="297180"/>
                  </a:lnTo>
                  <a:lnTo>
                    <a:pt x="146303" y="0"/>
                  </a:lnTo>
                  <a:close/>
                </a:path>
              </a:pathLst>
            </a:custGeom>
            <a:solidFill>
              <a:srgbClr val="FFFFFF"/>
            </a:solidFill>
          </p:spPr>
          <p:txBody>
            <a:bodyPr wrap="square" lIns="0" tIns="0" rIns="0" bIns="0" rtlCol="0"/>
            <a:lstStyle/>
            <a:p/>
          </p:txBody>
        </p:sp>
        <p:sp>
          <p:nvSpPr>
            <p:cNvPr id="154" name="object 16"/>
            <p:cNvSpPr/>
            <p:nvPr/>
          </p:nvSpPr>
          <p:spPr>
            <a:xfrm>
              <a:off x="7799728" y="5904520"/>
              <a:ext cx="343987" cy="333327"/>
            </a:xfrm>
            <a:custGeom>
              <a:avLst/>
              <a:gdLst/>
              <a:ahLst/>
              <a:cxnLst/>
              <a:rect l="l" t="t" r="r" b="b"/>
              <a:pathLst>
                <a:path w="213359" h="216535">
                  <a:moveTo>
                    <a:pt x="106680" y="0"/>
                  </a:moveTo>
                  <a:lnTo>
                    <a:pt x="0" y="216408"/>
                  </a:lnTo>
                  <a:lnTo>
                    <a:pt x="213360" y="216408"/>
                  </a:lnTo>
                  <a:lnTo>
                    <a:pt x="106680" y="0"/>
                  </a:lnTo>
                  <a:close/>
                </a:path>
              </a:pathLst>
            </a:custGeom>
            <a:solidFill>
              <a:srgbClr val="FFFFFF"/>
            </a:solidFill>
          </p:spPr>
          <p:txBody>
            <a:bodyPr wrap="square" lIns="0" tIns="0" rIns="0" bIns="0" rtlCol="0"/>
            <a:lstStyle/>
            <a:p/>
          </p:txBody>
        </p:sp>
        <p:sp>
          <p:nvSpPr>
            <p:cNvPr id="155" name="object 17"/>
            <p:cNvSpPr/>
            <p:nvPr/>
          </p:nvSpPr>
          <p:spPr>
            <a:xfrm>
              <a:off x="7472940" y="6282286"/>
              <a:ext cx="700259" cy="54740"/>
            </a:xfrm>
            <a:custGeom>
              <a:avLst/>
              <a:gdLst/>
              <a:ahLst/>
              <a:cxnLst/>
              <a:rect l="l" t="t" r="r" b="b"/>
              <a:pathLst>
                <a:path w="434340" h="35560">
                  <a:moveTo>
                    <a:pt x="0" y="35267"/>
                  </a:moveTo>
                  <a:lnTo>
                    <a:pt x="56425" y="34549"/>
                  </a:lnTo>
                  <a:lnTo>
                    <a:pt x="109552" y="32564"/>
                  </a:lnTo>
                  <a:lnTo>
                    <a:pt x="156085" y="29569"/>
                  </a:lnTo>
                  <a:lnTo>
                    <a:pt x="202175" y="24443"/>
                  </a:lnTo>
                  <a:lnTo>
                    <a:pt x="223992" y="16936"/>
                  </a:lnTo>
                  <a:lnTo>
                    <a:pt x="227127" y="15320"/>
                  </a:lnTo>
                  <a:lnTo>
                    <a:pt x="268793" y="7917"/>
                  </a:lnTo>
                  <a:lnTo>
                    <a:pt x="310237" y="4332"/>
                  </a:lnTo>
                  <a:lnTo>
                    <a:pt x="360027" y="1679"/>
                  </a:lnTo>
                  <a:lnTo>
                    <a:pt x="414903" y="194"/>
                  </a:lnTo>
                  <a:lnTo>
                    <a:pt x="433762" y="0"/>
                  </a:lnTo>
                </a:path>
              </a:pathLst>
            </a:custGeom>
            <a:ln w="6096">
              <a:solidFill>
                <a:srgbClr val="FFFFFF"/>
              </a:solidFill>
            </a:ln>
          </p:spPr>
          <p:txBody>
            <a:bodyPr wrap="square" lIns="0" tIns="0" rIns="0" bIns="0" rtlCol="0"/>
            <a:lstStyle/>
            <a:p/>
          </p:txBody>
        </p:sp>
        <p:sp>
          <p:nvSpPr>
            <p:cNvPr id="156" name="object 18"/>
            <p:cNvSpPr/>
            <p:nvPr/>
          </p:nvSpPr>
          <p:spPr>
            <a:xfrm>
              <a:off x="7472940" y="6336244"/>
              <a:ext cx="700259" cy="54740"/>
            </a:xfrm>
            <a:custGeom>
              <a:avLst/>
              <a:gdLst/>
              <a:ahLst/>
              <a:cxnLst/>
              <a:rect l="l" t="t" r="r" b="b"/>
              <a:pathLst>
                <a:path w="434340" h="35560">
                  <a:moveTo>
                    <a:pt x="0" y="35267"/>
                  </a:moveTo>
                  <a:lnTo>
                    <a:pt x="56425" y="34549"/>
                  </a:lnTo>
                  <a:lnTo>
                    <a:pt x="109552" y="32564"/>
                  </a:lnTo>
                  <a:lnTo>
                    <a:pt x="156085" y="29569"/>
                  </a:lnTo>
                  <a:lnTo>
                    <a:pt x="202175" y="24443"/>
                  </a:lnTo>
                  <a:lnTo>
                    <a:pt x="223992" y="16936"/>
                  </a:lnTo>
                  <a:lnTo>
                    <a:pt x="227127" y="15320"/>
                  </a:lnTo>
                  <a:lnTo>
                    <a:pt x="268793" y="7917"/>
                  </a:lnTo>
                  <a:lnTo>
                    <a:pt x="310237" y="4332"/>
                  </a:lnTo>
                  <a:lnTo>
                    <a:pt x="360027" y="1679"/>
                  </a:lnTo>
                  <a:lnTo>
                    <a:pt x="414903" y="194"/>
                  </a:lnTo>
                  <a:lnTo>
                    <a:pt x="433762" y="0"/>
                  </a:lnTo>
                </a:path>
              </a:pathLst>
            </a:custGeom>
            <a:ln w="6096">
              <a:solidFill>
                <a:srgbClr val="FFFFFF"/>
              </a:solidFill>
            </a:ln>
          </p:spPr>
          <p:txBody>
            <a:bodyPr wrap="square" lIns="0" tIns="0" rIns="0" bIns="0" rtlCol="0"/>
            <a:lstStyle/>
            <a:p/>
          </p:txBody>
        </p:sp>
        <p:sp>
          <p:nvSpPr>
            <p:cNvPr id="157" name="object 19"/>
            <p:cNvSpPr/>
            <p:nvPr/>
          </p:nvSpPr>
          <p:spPr>
            <a:xfrm>
              <a:off x="7472940" y="6406623"/>
              <a:ext cx="700259" cy="54740"/>
            </a:xfrm>
            <a:custGeom>
              <a:avLst/>
              <a:gdLst/>
              <a:ahLst/>
              <a:cxnLst/>
              <a:rect l="l" t="t" r="r" b="b"/>
              <a:pathLst>
                <a:path w="434340" h="35560">
                  <a:moveTo>
                    <a:pt x="0" y="35267"/>
                  </a:moveTo>
                  <a:lnTo>
                    <a:pt x="56425" y="34549"/>
                  </a:lnTo>
                  <a:lnTo>
                    <a:pt x="109552" y="32564"/>
                  </a:lnTo>
                  <a:lnTo>
                    <a:pt x="156085" y="29569"/>
                  </a:lnTo>
                  <a:lnTo>
                    <a:pt x="202175" y="24443"/>
                  </a:lnTo>
                  <a:lnTo>
                    <a:pt x="223992" y="16936"/>
                  </a:lnTo>
                  <a:lnTo>
                    <a:pt x="227127" y="15320"/>
                  </a:lnTo>
                  <a:lnTo>
                    <a:pt x="268793" y="7917"/>
                  </a:lnTo>
                  <a:lnTo>
                    <a:pt x="310237" y="4332"/>
                  </a:lnTo>
                  <a:lnTo>
                    <a:pt x="360027" y="1679"/>
                  </a:lnTo>
                  <a:lnTo>
                    <a:pt x="414903" y="194"/>
                  </a:lnTo>
                  <a:lnTo>
                    <a:pt x="433762" y="0"/>
                  </a:lnTo>
                </a:path>
              </a:pathLst>
            </a:custGeom>
            <a:ln w="6096">
              <a:solidFill>
                <a:srgbClr val="FFFFFF"/>
              </a:solidFill>
            </a:ln>
          </p:spPr>
          <p:txBody>
            <a:bodyPr wrap="square" lIns="0" tIns="0" rIns="0" bIns="0" rtlCol="0"/>
            <a:lstStyle/>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5.3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加块矿山治理修复</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70" name="object 17"/>
          <p:cNvSpPr txBox="true"/>
          <p:nvPr/>
        </p:nvSpPr>
        <p:spPr>
          <a:xfrm>
            <a:off x="841199" y="2002134"/>
            <a:ext cx="5129290" cy="830580"/>
          </a:xfrm>
          <a:prstGeom prst="rect">
            <a:avLst/>
          </a:prstGeom>
        </p:spPr>
        <p:txBody>
          <a:bodyPr vert="horz" wrap="square" lIns="0" tIns="0" rIns="0" bIns="0" rtlCol="0">
            <a:spAutoFit/>
          </a:bodyPr>
          <a:lstStyle/>
          <a:p>
            <a:pPr marL="98425" marR="156845" indent="-6350" algn="just">
              <a:lnSpc>
                <a:spcPct val="150000"/>
              </a:lnSpc>
              <a:spcBef>
                <a:spcPts val="500"/>
              </a:spcBef>
            </a:pPr>
            <a:r>
              <a:rPr lang="en-US" altLang="zh-CN" sz="1200" dirty="0">
                <a:latin typeface="黑体" panose="02010609060101010101" charset="-122"/>
                <a:ea typeface="黑体" panose="02010609060101010101" charset="-122"/>
                <a:cs typeface="微软雅黑"/>
              </a:rPr>
              <a:t>    </a:t>
            </a:r>
            <a:r>
              <a:rPr lang="zh-CN" altLang="en-US" sz="1200" dirty="0">
                <a:latin typeface="黑体" panose="02010609060101010101" charset="-122"/>
                <a:ea typeface="黑体" panose="02010609060101010101" charset="-122"/>
                <a:cs typeface="微软雅黑"/>
              </a:rPr>
              <a:t>大力推进历史遗留矿山复绿复垦、生态重塑工作，消除矿山边坡存在的地质灾害隐患、减少水土流失、降低矿山环境破坏对周边区域性生态安全影响。</a:t>
            </a:r>
            <a:endParaRPr lang="zh-CN" altLang="en-US" sz="1200" dirty="0">
              <a:latin typeface="黑体" panose="02010609060101010101" charset="-122"/>
              <a:ea typeface="黑体" panose="02010609060101010101" charset="-122"/>
              <a:cs typeface="微软雅黑"/>
            </a:endParaRPr>
          </a:p>
        </p:txBody>
      </p:sp>
      <p:sp>
        <p:nvSpPr>
          <p:cNvPr id="6" name="矩形 5"/>
          <p:cNvSpPr/>
          <p:nvPr/>
        </p:nvSpPr>
        <p:spPr>
          <a:xfrm>
            <a:off x="841199" y="1575334"/>
            <a:ext cx="2954655"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加强历史遗留矿山生态修复</a:t>
            </a:r>
            <a:endParaRPr lang="zh-CN" altLang="en-US" sz="1600" b="1" dirty="0">
              <a:solidFill>
                <a:schemeClr val="accent1"/>
              </a:solidFill>
              <a:latin typeface="黑体" panose="02010609060101010101" charset="-122"/>
              <a:ea typeface="黑体" panose="02010609060101010101" charset="-122"/>
            </a:endParaRPr>
          </a:p>
        </p:txBody>
      </p:sp>
      <p:sp>
        <p:nvSpPr>
          <p:cNvPr id="75" name="object 17"/>
          <p:cNvSpPr txBox="true"/>
          <p:nvPr/>
        </p:nvSpPr>
        <p:spPr>
          <a:xfrm>
            <a:off x="867354" y="5984910"/>
            <a:ext cx="5129290" cy="233718"/>
          </a:xfrm>
          <a:prstGeom prst="rect">
            <a:avLst/>
          </a:prstGeom>
        </p:spPr>
        <p:txBody>
          <a:bodyPr vert="horz" wrap="square" lIns="0" tIns="0" rIns="0" bIns="0" rtlCol="0">
            <a:spAutoFit/>
          </a:bodyPr>
          <a:lstStyle/>
          <a:p>
            <a:pPr marL="98425" marR="156845" indent="-6350">
              <a:lnSpc>
                <a:spcPct val="150000"/>
              </a:lnSpc>
              <a:spcBef>
                <a:spcPts val="500"/>
              </a:spcBef>
            </a:pPr>
            <a:r>
              <a:rPr lang="zh-CN" altLang="en-US" sz="1200" dirty="0">
                <a:latin typeface="黑体" panose="02010609060101010101" charset="-122"/>
                <a:ea typeface="黑体" panose="02010609060101010101" charset="-122"/>
                <a:cs typeface="微软雅黑"/>
              </a:rPr>
              <a:t>加强矿山开采监管，采取多样化的手段和多元措施开展矿山综合治理。</a:t>
            </a:r>
            <a:endParaRPr lang="zh-CN" altLang="en-US" sz="1200" dirty="0">
              <a:latin typeface="黑体" panose="02010609060101010101" charset="-122"/>
              <a:ea typeface="黑体" panose="02010609060101010101" charset="-122"/>
              <a:cs typeface="微软雅黑"/>
            </a:endParaRPr>
          </a:p>
        </p:txBody>
      </p:sp>
      <p:sp>
        <p:nvSpPr>
          <p:cNvPr id="76" name="矩形 75"/>
          <p:cNvSpPr/>
          <p:nvPr/>
        </p:nvSpPr>
        <p:spPr>
          <a:xfrm>
            <a:off x="821245" y="5557022"/>
            <a:ext cx="2541080" cy="338554"/>
          </a:xfrm>
          <a:prstGeom prst="rect">
            <a:avLst/>
          </a:prstGeom>
        </p:spPr>
        <p:txBody>
          <a:bodyPr wrap="none">
            <a:spAutoFit/>
          </a:bodyPr>
          <a:lstStyle/>
          <a:p>
            <a:pPr marL="285750" indent="-285750">
              <a:buFont typeface="Wingdings" panose="05000000000000000000" pitchFamily="2" charset="2"/>
              <a:buChar char="p"/>
            </a:pPr>
            <a:r>
              <a:rPr lang="zh-CN" altLang="en-US" sz="1600" b="1" dirty="0">
                <a:solidFill>
                  <a:schemeClr val="accent1"/>
                </a:solidFill>
                <a:latin typeface="黑体" panose="02010609060101010101" charset="-122"/>
                <a:ea typeface="黑体" panose="02010609060101010101" charset="-122"/>
              </a:rPr>
              <a:t>大力推进绿色矿山建设</a:t>
            </a:r>
            <a:endParaRPr lang="zh-CN" altLang="en-US" sz="1600" b="1" dirty="0">
              <a:solidFill>
                <a:schemeClr val="accent1"/>
              </a:solidFill>
              <a:latin typeface="黑体" panose="02010609060101010101" charset="-122"/>
              <a:ea typeface="黑体" panose="02010609060101010101" charset="-122"/>
            </a:endParaRPr>
          </a:p>
        </p:txBody>
      </p:sp>
      <p:pic>
        <p:nvPicPr>
          <p:cNvPr id="2" name="图片 1"/>
          <p:cNvPicPr>
            <a:picLocks noChangeAspect="true"/>
          </p:cNvPicPr>
          <p:nvPr/>
        </p:nvPicPr>
        <p:blipFill>
          <a:blip r:embed="rId1"/>
          <a:stretch>
            <a:fillRect/>
          </a:stretch>
        </p:blipFill>
        <p:spPr>
          <a:xfrm>
            <a:off x="308322" y="3016707"/>
            <a:ext cx="2684428" cy="2012315"/>
          </a:xfrm>
          <a:prstGeom prst="rect">
            <a:avLst/>
          </a:prstGeom>
        </p:spPr>
      </p:pic>
      <p:pic>
        <p:nvPicPr>
          <p:cNvPr id="3" name="图片 2"/>
          <p:cNvPicPr>
            <a:picLocks noChangeAspect="true"/>
          </p:cNvPicPr>
          <p:nvPr/>
        </p:nvPicPr>
        <p:blipFill>
          <a:blip r:embed="rId2"/>
          <a:stretch>
            <a:fillRect/>
          </a:stretch>
        </p:blipFill>
        <p:spPr>
          <a:xfrm>
            <a:off x="3127199" y="2982906"/>
            <a:ext cx="3581923" cy="2012316"/>
          </a:xfrm>
          <a:prstGeom prst="rect">
            <a:avLst/>
          </a:prstGeom>
        </p:spPr>
      </p:pic>
      <p:pic>
        <p:nvPicPr>
          <p:cNvPr id="5" name="图片 4"/>
          <p:cNvPicPr>
            <a:picLocks noChangeAspect="true"/>
          </p:cNvPicPr>
          <p:nvPr/>
        </p:nvPicPr>
        <p:blipFill>
          <a:blip r:embed="rId3"/>
          <a:stretch>
            <a:fillRect/>
          </a:stretch>
        </p:blipFill>
        <p:spPr>
          <a:xfrm>
            <a:off x="308322" y="6476426"/>
            <a:ext cx="2895077" cy="1627033"/>
          </a:xfrm>
          <a:prstGeom prst="rect">
            <a:avLst/>
          </a:prstGeom>
        </p:spPr>
      </p:pic>
      <p:pic>
        <p:nvPicPr>
          <p:cNvPr id="7" name="图片 6"/>
          <p:cNvPicPr>
            <a:picLocks noChangeAspect="true"/>
          </p:cNvPicPr>
          <p:nvPr/>
        </p:nvPicPr>
        <p:blipFill>
          <a:blip r:embed="rId4"/>
          <a:stretch>
            <a:fillRect/>
          </a:stretch>
        </p:blipFill>
        <p:spPr>
          <a:xfrm>
            <a:off x="3352800" y="6476427"/>
            <a:ext cx="3287439" cy="169790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883737" y="1980340"/>
            <a:ext cx="4843670" cy="901425"/>
          </a:xfrm>
          <a:prstGeom prst="rect">
            <a:avLst/>
          </a:prstGeom>
          <a:noFill/>
          <a:ln w="19050">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209040" y="1779307"/>
            <a:ext cx="4267200" cy="39033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object 5"/>
          <p:cNvSpPr txBox="true"/>
          <p:nvPr/>
        </p:nvSpPr>
        <p:spPr>
          <a:xfrm>
            <a:off x="735432" y="730476"/>
            <a:ext cx="5160600"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5.4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推动生态廊道和网络构建</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6" name="object 5"/>
          <p:cNvSpPr txBox="true"/>
          <p:nvPr/>
        </p:nvSpPr>
        <p:spPr>
          <a:xfrm>
            <a:off x="1285240" y="1779194"/>
            <a:ext cx="4191000" cy="311624"/>
          </a:xfrm>
          <a:prstGeom prst="rect">
            <a:avLst/>
          </a:prstGeom>
          <a:noFill/>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构建连通全境的生态廊道</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14" name="object 5"/>
          <p:cNvSpPr txBox="true"/>
          <p:nvPr/>
        </p:nvSpPr>
        <p:spPr>
          <a:xfrm>
            <a:off x="1361440" y="2169640"/>
            <a:ext cx="4114800" cy="595869"/>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400" spc="20" dirty="0">
                <a:solidFill>
                  <a:schemeClr val="tx1">
                    <a:lumMod val="95000"/>
                    <a:lumOff val="5000"/>
                  </a:schemeClr>
                </a:solidFill>
                <a:latin typeface="黑体" panose="02010609060101010101" charset="-122"/>
                <a:ea typeface="黑体" panose="02010609060101010101" charset="-122"/>
                <a:cs typeface="微软雅黑"/>
              </a:rPr>
              <a:t>以大凌河等主要河流以及长深高速公路等主要干道打通全市重要生态功能区生物保护通道。</a:t>
            </a:r>
            <a:endParaRPr lang="en-US" altLang="zh-CN" sz="1400" spc="20" dirty="0">
              <a:solidFill>
                <a:schemeClr val="tx1">
                  <a:lumMod val="95000"/>
                  <a:lumOff val="5000"/>
                </a:schemeClr>
              </a:solidFill>
              <a:latin typeface="黑体" panose="02010609060101010101" charset="-122"/>
              <a:ea typeface="黑体" panose="02010609060101010101" charset="-122"/>
              <a:cs typeface="微软雅黑"/>
            </a:endParaRPr>
          </a:p>
        </p:txBody>
      </p:sp>
      <p:grpSp>
        <p:nvGrpSpPr>
          <p:cNvPr id="3" name="组合 2"/>
          <p:cNvGrpSpPr/>
          <p:nvPr/>
        </p:nvGrpSpPr>
        <p:grpSpPr>
          <a:xfrm>
            <a:off x="838200" y="5589713"/>
            <a:ext cx="5160600" cy="1434523"/>
            <a:chOff x="838200" y="5589713"/>
            <a:chExt cx="3750208" cy="1434523"/>
          </a:xfrm>
        </p:grpSpPr>
        <p:sp>
          <p:nvSpPr>
            <p:cNvPr id="41" name="矩形 40"/>
            <p:cNvSpPr/>
            <p:nvPr/>
          </p:nvSpPr>
          <p:spPr>
            <a:xfrm>
              <a:off x="838200" y="5784879"/>
              <a:ext cx="3619579" cy="1239357"/>
            </a:xfrm>
            <a:prstGeom prst="rect">
              <a:avLst/>
            </a:prstGeom>
            <a:noFill/>
            <a:ln w="19050">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056640" y="5589713"/>
              <a:ext cx="3124200" cy="39033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bject 5"/>
            <p:cNvSpPr txBox="true"/>
            <p:nvPr/>
          </p:nvSpPr>
          <p:spPr>
            <a:xfrm>
              <a:off x="1209040" y="5600214"/>
              <a:ext cx="3379368" cy="311624"/>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加强廊道内外来物种管控</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22" name="object 5"/>
            <p:cNvSpPr txBox="true"/>
            <p:nvPr/>
          </p:nvSpPr>
          <p:spPr>
            <a:xfrm>
              <a:off x="1230811" y="6015829"/>
              <a:ext cx="3226968" cy="595869"/>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400" spc="20" dirty="0">
                  <a:solidFill>
                    <a:schemeClr val="tx1">
                      <a:lumMod val="95000"/>
                      <a:lumOff val="5000"/>
                    </a:schemeClr>
                  </a:solidFill>
                  <a:latin typeface="黑体" panose="02010609060101010101" charset="-122"/>
                  <a:ea typeface="黑体" panose="02010609060101010101" charset="-122"/>
                  <a:cs typeface="微软雅黑"/>
                </a:rPr>
                <a:t>增强本土物种培育栽植，提升外来有害物种入侵抵御能力。</a:t>
              </a:r>
              <a:endParaRPr lang="en-US" altLang="zh-CN" sz="1400" spc="20" dirty="0">
                <a:solidFill>
                  <a:schemeClr val="tx1">
                    <a:lumMod val="95000"/>
                    <a:lumOff val="5000"/>
                  </a:schemeClr>
                </a:solidFill>
                <a:latin typeface="黑体" panose="02010609060101010101" charset="-122"/>
                <a:ea typeface="黑体" panose="02010609060101010101" charset="-122"/>
                <a:cs typeface="微软雅黑"/>
              </a:endParaRPr>
            </a:p>
          </p:txBody>
        </p:sp>
      </p:grpSp>
      <p:grpSp>
        <p:nvGrpSpPr>
          <p:cNvPr id="2" name="组合 1"/>
          <p:cNvGrpSpPr/>
          <p:nvPr/>
        </p:nvGrpSpPr>
        <p:grpSpPr>
          <a:xfrm>
            <a:off x="883736" y="3453721"/>
            <a:ext cx="5047816" cy="1545945"/>
            <a:chOff x="883737" y="3453721"/>
            <a:chExt cx="3060260" cy="1545945"/>
          </a:xfrm>
        </p:grpSpPr>
        <p:sp>
          <p:nvSpPr>
            <p:cNvPr id="39" name="矩形 38"/>
            <p:cNvSpPr/>
            <p:nvPr/>
          </p:nvSpPr>
          <p:spPr>
            <a:xfrm>
              <a:off x="883737" y="3655969"/>
              <a:ext cx="2976235" cy="1343697"/>
            </a:xfrm>
            <a:prstGeom prst="rect">
              <a:avLst/>
            </a:prstGeom>
            <a:noFill/>
            <a:ln w="19050">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035492" y="3453721"/>
              <a:ext cx="2595880" cy="39033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bject 5"/>
            <p:cNvSpPr txBox="true"/>
            <p:nvPr/>
          </p:nvSpPr>
          <p:spPr>
            <a:xfrm>
              <a:off x="1116772" y="3475667"/>
              <a:ext cx="2827225" cy="311624"/>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accent1"/>
                  </a:solidFill>
                  <a:latin typeface="黑体" panose="02010609060101010101" charset="-122"/>
                  <a:ea typeface="黑体" panose="02010609060101010101" charset="-122"/>
                  <a:cs typeface="微软雅黑"/>
                </a:rPr>
                <a:t>推进廊道生态系统保护</a:t>
              </a:r>
              <a:endParaRPr lang="en-US" altLang="zh-CN" sz="1600" b="1" spc="20" dirty="0">
                <a:solidFill>
                  <a:schemeClr val="accent1"/>
                </a:solidFill>
                <a:latin typeface="黑体" panose="02010609060101010101" charset="-122"/>
                <a:ea typeface="黑体" panose="02010609060101010101" charset="-122"/>
                <a:cs typeface="微软雅黑"/>
              </a:endParaRPr>
            </a:p>
          </p:txBody>
        </p:sp>
        <p:sp>
          <p:nvSpPr>
            <p:cNvPr id="26" name="object 5"/>
            <p:cNvSpPr txBox="true"/>
            <p:nvPr/>
          </p:nvSpPr>
          <p:spPr>
            <a:xfrm>
              <a:off x="1173347" y="3916139"/>
              <a:ext cx="2749116" cy="595869"/>
            </a:xfrm>
            <a:prstGeom prst="rect">
              <a:avLst/>
            </a:prstGeom>
          </p:spPr>
          <p:txBody>
            <a:bodyPr vert="horz" wrap="square" lIns="0" tIns="0" rIns="0" bIns="0" rtlCol="0">
              <a:spAutoFit/>
            </a:bodyPr>
            <a:lstStyle/>
            <a:p>
              <a:pPr marL="298450" marR="154305" indent="-285750" algn="just">
                <a:lnSpc>
                  <a:spcPct val="150000"/>
                </a:lnSpc>
                <a:buFont typeface="Arial" panose="02080604020202020204" pitchFamily="34" charset="0"/>
                <a:buChar char="•"/>
              </a:pPr>
              <a:r>
                <a:rPr lang="zh-CN" altLang="en-US" sz="1400" spc="20" dirty="0">
                  <a:solidFill>
                    <a:schemeClr val="tx1">
                      <a:lumMod val="95000"/>
                      <a:lumOff val="5000"/>
                    </a:schemeClr>
                  </a:solidFill>
                  <a:latin typeface="黑体" panose="02010609060101010101" charset="-122"/>
                  <a:ea typeface="黑体" panose="02010609060101010101" charset="-122"/>
                  <a:cs typeface="微软雅黑"/>
                </a:rPr>
                <a:t>大力开展廊道内低质低效林森林质量提升工程、退耕还林工程、小流域综合治理工程等。</a:t>
              </a:r>
              <a:endParaRPr lang="en-US" altLang="zh-CN" sz="1400" spc="20" dirty="0">
                <a:solidFill>
                  <a:schemeClr val="tx1">
                    <a:lumMod val="95000"/>
                    <a:lumOff val="5000"/>
                  </a:schemeClr>
                </a:solidFill>
                <a:latin typeface="黑体" panose="02010609060101010101" charset="-122"/>
                <a:ea typeface="黑体" panose="02010609060101010101" charset="-122"/>
                <a:cs typeface="微软雅黑"/>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06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重点工程</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7"/>
          <p:cNvSpPr/>
          <p:nvPr/>
        </p:nvSpPr>
        <p:spPr>
          <a:xfrm>
            <a:off x="927550" y="2019454"/>
            <a:ext cx="5052965" cy="2451100"/>
          </a:xfrm>
          <a:prstGeom prst="rect">
            <a:avLst/>
          </a:prstGeom>
          <a:ln w="12700">
            <a:solidFill>
              <a:srgbClr val="77923B"/>
            </a:solidFill>
            <a:prstDash val="lgDash"/>
          </a:ln>
        </p:spPr>
        <p:txBody>
          <a:bodyPr wrap="square" lIns="0" tIns="0" rIns="0" bIns="0" rtlCol="0"/>
          <a:lstStyle/>
          <a:p/>
        </p:txBody>
      </p:sp>
      <p:sp>
        <p:nvSpPr>
          <p:cNvPr id="8" name="矩形 7"/>
          <p:cNvSpPr/>
          <p:nvPr/>
        </p:nvSpPr>
        <p:spPr>
          <a:xfrm>
            <a:off x="1998571" y="1828800"/>
            <a:ext cx="2925484" cy="4253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object 17"/>
          <p:cNvSpPr txBox="true"/>
          <p:nvPr/>
        </p:nvSpPr>
        <p:spPr>
          <a:xfrm>
            <a:off x="1385595" y="2438400"/>
            <a:ext cx="4476661" cy="1514838"/>
          </a:xfrm>
          <a:prstGeom prst="rect">
            <a:avLst/>
          </a:prstGeom>
        </p:spPr>
        <p:txBody>
          <a:bodyPr vert="horz" wrap="square" lIns="0" tIns="0" rIns="0" bIns="0" rtlCol="0">
            <a:spAutoFit/>
          </a:bodyPr>
          <a:lstStyle/>
          <a:p>
            <a:pPr marL="98425" marR="156845" indent="-6350">
              <a:lnSpc>
                <a:spcPct val="120000"/>
              </a:lnSpc>
              <a:spcBef>
                <a:spcPts val="500"/>
              </a:spcBef>
            </a:pPr>
            <a:r>
              <a:rPr lang="en-US" altLang="zh-CN" sz="1400" dirty="0">
                <a:latin typeface="黑体" panose="02010609060101010101" charset="-122"/>
                <a:ea typeface="黑体" panose="02010609060101010101" charset="-122"/>
                <a:cs typeface="微软雅黑"/>
              </a:rPr>
              <a:t>A </a:t>
            </a:r>
            <a:r>
              <a:rPr lang="zh-CN" altLang="en-US" sz="1400" dirty="0">
                <a:latin typeface="黑体" panose="02010609060101010101" charset="-122"/>
                <a:ea typeface="黑体" panose="02010609060101010101" charset="-122"/>
                <a:cs typeface="微软雅黑"/>
              </a:rPr>
              <a:t>流域水安全水生态修复工程</a:t>
            </a:r>
            <a:endParaRPr lang="zh-CN" altLang="en-US" sz="1400" dirty="0">
              <a:latin typeface="黑体" panose="02010609060101010101" charset="-122"/>
              <a:ea typeface="黑体" panose="02010609060101010101" charset="-122"/>
              <a:cs typeface="微软雅黑"/>
            </a:endParaRPr>
          </a:p>
          <a:p>
            <a:pPr marL="98425" marR="156845" indent="-6350">
              <a:lnSpc>
                <a:spcPct val="120000"/>
              </a:lnSpc>
              <a:spcBef>
                <a:spcPts val="500"/>
              </a:spcBef>
            </a:pPr>
            <a:r>
              <a:rPr lang="en-US" altLang="zh-CN" sz="1400" dirty="0">
                <a:latin typeface="黑体" panose="02010609060101010101" charset="-122"/>
                <a:ea typeface="黑体" panose="02010609060101010101" charset="-122"/>
                <a:cs typeface="微软雅黑"/>
              </a:rPr>
              <a:t>B </a:t>
            </a:r>
            <a:r>
              <a:rPr lang="zh-CN" altLang="en-US" sz="1400" dirty="0">
                <a:latin typeface="黑体" panose="02010609060101010101" charset="-122"/>
                <a:ea typeface="黑体" panose="02010609060101010101" charset="-122"/>
                <a:cs typeface="微软雅黑"/>
              </a:rPr>
              <a:t>辽西北防沙带林草生态系统质量提升工程</a:t>
            </a:r>
            <a:endParaRPr lang="zh-CN" altLang="en-US" sz="1400" dirty="0">
              <a:latin typeface="黑体" panose="02010609060101010101" charset="-122"/>
              <a:ea typeface="黑体" panose="02010609060101010101" charset="-122"/>
              <a:cs typeface="微软雅黑"/>
            </a:endParaRPr>
          </a:p>
          <a:p>
            <a:pPr marL="98425" marR="156845" indent="-6350">
              <a:lnSpc>
                <a:spcPct val="120000"/>
              </a:lnSpc>
              <a:spcBef>
                <a:spcPts val="500"/>
              </a:spcBef>
            </a:pPr>
            <a:r>
              <a:rPr lang="en-US" altLang="zh-CN" sz="1400" dirty="0">
                <a:latin typeface="黑体" panose="02010609060101010101" charset="-122"/>
                <a:ea typeface="黑体" panose="02010609060101010101" charset="-122"/>
                <a:cs typeface="微软雅黑"/>
              </a:rPr>
              <a:t>C </a:t>
            </a:r>
            <a:r>
              <a:rPr lang="zh-CN" altLang="en-US" sz="1400" dirty="0">
                <a:latin typeface="黑体" panose="02010609060101010101" charset="-122"/>
                <a:ea typeface="黑体" panose="02010609060101010101" charset="-122"/>
                <a:cs typeface="微软雅黑"/>
              </a:rPr>
              <a:t>辽西低山丘陵区矿山生态修复工程</a:t>
            </a:r>
            <a:endParaRPr lang="zh-CN" altLang="en-US" sz="1400" dirty="0">
              <a:latin typeface="黑体" panose="02010609060101010101" charset="-122"/>
              <a:ea typeface="黑体" panose="02010609060101010101" charset="-122"/>
              <a:cs typeface="微软雅黑"/>
            </a:endParaRPr>
          </a:p>
          <a:p>
            <a:pPr marL="98425" marR="156845" indent="-6350">
              <a:lnSpc>
                <a:spcPct val="120000"/>
              </a:lnSpc>
              <a:spcBef>
                <a:spcPts val="500"/>
              </a:spcBef>
            </a:pPr>
            <a:r>
              <a:rPr lang="en-US" altLang="zh-CN" sz="1400" dirty="0">
                <a:latin typeface="黑体" panose="02010609060101010101" charset="-122"/>
                <a:ea typeface="黑体" panose="02010609060101010101" charset="-122"/>
                <a:cs typeface="微软雅黑"/>
              </a:rPr>
              <a:t>D </a:t>
            </a:r>
            <a:r>
              <a:rPr lang="zh-CN" altLang="en-US" sz="1400" dirty="0">
                <a:latin typeface="黑体" panose="02010609060101010101" charset="-122"/>
                <a:ea typeface="黑体" panose="02010609060101010101" charset="-122"/>
                <a:cs typeface="微软雅黑"/>
              </a:rPr>
              <a:t>全域乡村生态环境质量提升工程</a:t>
            </a:r>
            <a:endParaRPr lang="zh-CN" altLang="en-US" sz="1400" dirty="0">
              <a:latin typeface="黑体" panose="02010609060101010101" charset="-122"/>
              <a:ea typeface="黑体" panose="02010609060101010101" charset="-122"/>
              <a:cs typeface="微软雅黑"/>
            </a:endParaRPr>
          </a:p>
          <a:p>
            <a:pPr marL="98425" marR="156845" indent="-6350">
              <a:lnSpc>
                <a:spcPct val="120000"/>
              </a:lnSpc>
              <a:spcBef>
                <a:spcPts val="500"/>
              </a:spcBef>
            </a:pPr>
            <a:r>
              <a:rPr lang="en-US" altLang="zh-CN" sz="1400" dirty="0">
                <a:latin typeface="黑体" panose="02010609060101010101" charset="-122"/>
                <a:ea typeface="黑体" panose="02010609060101010101" charset="-122"/>
                <a:cs typeface="微软雅黑"/>
              </a:rPr>
              <a:t>E </a:t>
            </a:r>
            <a:r>
              <a:rPr lang="zh-CN" altLang="en-US" sz="1400" dirty="0">
                <a:latin typeface="黑体" panose="02010609060101010101" charset="-122"/>
                <a:ea typeface="黑体" panose="02010609060101010101" charset="-122"/>
                <a:cs typeface="微软雅黑"/>
              </a:rPr>
              <a:t>国土空间生态修复支撑配套工程</a:t>
            </a:r>
            <a:endParaRPr lang="zh-CN" altLang="en-US" sz="1400" dirty="0">
              <a:latin typeface="黑体" panose="02010609060101010101" charset="-122"/>
              <a:ea typeface="黑体" panose="02010609060101010101" charset="-122"/>
              <a:cs typeface="微软雅黑"/>
            </a:endParaRPr>
          </a:p>
        </p:txBody>
      </p:sp>
      <p:sp>
        <p:nvSpPr>
          <p:cNvPr id="6" name="矩形 5"/>
          <p:cNvSpPr/>
          <p:nvPr/>
        </p:nvSpPr>
        <p:spPr>
          <a:xfrm>
            <a:off x="2115315" y="1872206"/>
            <a:ext cx="2656340" cy="338554"/>
          </a:xfrm>
          <a:prstGeom prst="rect">
            <a:avLst/>
          </a:prstGeom>
        </p:spPr>
        <p:txBody>
          <a:bodyPr wrap="square">
            <a:spAutoFit/>
          </a:bodyPr>
          <a:lstStyle/>
          <a:p>
            <a:r>
              <a:rPr lang="zh-CN" altLang="en-US" sz="1600" b="1"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国土空间生态修复重点工程</a:t>
            </a:r>
            <a:endParaRPr lang="zh-CN" altLang="en-US" sz="1600" b="1" dirty="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9" name="矩形 8"/>
          <p:cNvSpPr/>
          <p:nvPr/>
        </p:nvSpPr>
        <p:spPr>
          <a:xfrm>
            <a:off x="624085" y="766279"/>
            <a:ext cx="5638800" cy="688202"/>
          </a:xfrm>
          <a:prstGeom prst="rect">
            <a:avLst/>
          </a:prstGeom>
        </p:spPr>
        <p:txBody>
          <a:bodyPr wrap="square">
            <a:spAutoFit/>
          </a:bodyPr>
          <a:lstStyle/>
          <a:p>
            <a:pPr>
              <a:lnSpc>
                <a:spcPct val="150000"/>
              </a:lnSpc>
            </a:pPr>
            <a:r>
              <a:rPr lang="zh-CN" altLang="en-US" sz="1400" dirty="0">
                <a:latin typeface="黑体" panose="02010609060101010101" charset="-122"/>
                <a:ea typeface="黑体" panose="02010609060101010101" charset="-122"/>
              </a:rPr>
              <a:t>结合省国土空间生态修复规划中工程部署以及朝阳市实际，统筹开展</a:t>
            </a:r>
            <a:r>
              <a:rPr lang="en-US" altLang="zh-CN" sz="1400" dirty="0">
                <a:latin typeface="黑体" panose="02010609060101010101" charset="-122"/>
                <a:ea typeface="黑体" panose="02010609060101010101" charset="-122"/>
              </a:rPr>
              <a:t>5</a:t>
            </a:r>
            <a:r>
              <a:rPr lang="zh-CN" altLang="en-US" sz="1400" dirty="0">
                <a:latin typeface="黑体" panose="02010609060101010101" charset="-122"/>
                <a:ea typeface="黑体" panose="02010609060101010101" charset="-122"/>
              </a:rPr>
              <a:t>项国土空间生态修复重点工程。</a:t>
            </a:r>
            <a:endParaRPr lang="zh-CN" altLang="en-US" sz="1400" dirty="0">
              <a:latin typeface="黑体" panose="02010609060101010101" charset="-122"/>
              <a:ea typeface="黑体" panose="02010609060101010101" charset="-122"/>
            </a:endParaRPr>
          </a:p>
        </p:txBody>
      </p:sp>
      <p:pic>
        <p:nvPicPr>
          <p:cNvPr id="3" name="图片 2"/>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0" y="4889500"/>
            <a:ext cx="6858000" cy="48435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07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保障措施</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823518" y="738077"/>
            <a:ext cx="4017538"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创新体制机制</a:t>
            </a:r>
            <a:endParaRPr lang="en-US" altLang="zh-CN" sz="1600"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25" name="object 7"/>
          <p:cNvSpPr/>
          <p:nvPr/>
        </p:nvSpPr>
        <p:spPr>
          <a:xfrm>
            <a:off x="1657833" y="2191620"/>
            <a:ext cx="735317" cy="275221"/>
          </a:xfrm>
          <a:prstGeom prst="rect">
            <a:avLst/>
          </a:prstGeom>
          <a:blipFill>
            <a:blip r:embed="rId1" cstate="print"/>
            <a:stretch>
              <a:fillRect/>
            </a:stretch>
          </a:blipFill>
        </p:spPr>
        <p:txBody>
          <a:bodyPr wrap="square" lIns="0" tIns="0" rIns="0" bIns="0" rtlCol="0"/>
          <a:lstStyle/>
          <a:p/>
        </p:txBody>
      </p:sp>
      <p:sp>
        <p:nvSpPr>
          <p:cNvPr id="26" name="object 8"/>
          <p:cNvSpPr/>
          <p:nvPr/>
        </p:nvSpPr>
        <p:spPr>
          <a:xfrm>
            <a:off x="1653261" y="1844161"/>
            <a:ext cx="550545" cy="551815"/>
          </a:xfrm>
          <a:custGeom>
            <a:avLst/>
            <a:gdLst/>
            <a:ahLst/>
            <a:cxnLst/>
            <a:rect l="l" t="t" r="r" b="b"/>
            <a:pathLst>
              <a:path w="550544" h="551814">
                <a:moveTo>
                  <a:pt x="275082" y="0"/>
                </a:moveTo>
                <a:lnTo>
                  <a:pt x="230469" y="3608"/>
                </a:lnTo>
                <a:lnTo>
                  <a:pt x="188146" y="14057"/>
                </a:lnTo>
                <a:lnTo>
                  <a:pt x="148679" y="30778"/>
                </a:lnTo>
                <a:lnTo>
                  <a:pt x="112635" y="53205"/>
                </a:lnTo>
                <a:lnTo>
                  <a:pt x="80581" y="80772"/>
                </a:lnTo>
                <a:lnTo>
                  <a:pt x="53083" y="112910"/>
                </a:lnTo>
                <a:lnTo>
                  <a:pt x="30710" y="149053"/>
                </a:lnTo>
                <a:lnTo>
                  <a:pt x="14026" y="188634"/>
                </a:lnTo>
                <a:lnTo>
                  <a:pt x="3601" y="231087"/>
                </a:lnTo>
                <a:lnTo>
                  <a:pt x="0" y="275843"/>
                </a:lnTo>
                <a:lnTo>
                  <a:pt x="912" y="298475"/>
                </a:lnTo>
                <a:lnTo>
                  <a:pt x="7996" y="342150"/>
                </a:lnTo>
                <a:lnTo>
                  <a:pt x="21621" y="383238"/>
                </a:lnTo>
                <a:lnTo>
                  <a:pt x="41221" y="421171"/>
                </a:lnTo>
                <a:lnTo>
                  <a:pt x="66227" y="455383"/>
                </a:lnTo>
                <a:lnTo>
                  <a:pt x="96074" y="485305"/>
                </a:lnTo>
                <a:lnTo>
                  <a:pt x="130194" y="510373"/>
                </a:lnTo>
                <a:lnTo>
                  <a:pt x="168021" y="530018"/>
                </a:lnTo>
                <a:lnTo>
                  <a:pt x="208986" y="543674"/>
                </a:lnTo>
                <a:lnTo>
                  <a:pt x="252525" y="550773"/>
                </a:lnTo>
                <a:lnTo>
                  <a:pt x="275082" y="551687"/>
                </a:lnTo>
                <a:lnTo>
                  <a:pt x="297638" y="550773"/>
                </a:lnTo>
                <a:lnTo>
                  <a:pt x="341177" y="543674"/>
                </a:lnTo>
                <a:lnTo>
                  <a:pt x="382143" y="530018"/>
                </a:lnTo>
                <a:lnTo>
                  <a:pt x="419969" y="510373"/>
                </a:lnTo>
                <a:lnTo>
                  <a:pt x="454089" y="485305"/>
                </a:lnTo>
                <a:lnTo>
                  <a:pt x="483936" y="455383"/>
                </a:lnTo>
                <a:lnTo>
                  <a:pt x="508942" y="421171"/>
                </a:lnTo>
                <a:lnTo>
                  <a:pt x="528542" y="383238"/>
                </a:lnTo>
                <a:lnTo>
                  <a:pt x="542167" y="342150"/>
                </a:lnTo>
                <a:lnTo>
                  <a:pt x="549251" y="298475"/>
                </a:lnTo>
                <a:lnTo>
                  <a:pt x="550164" y="275843"/>
                </a:lnTo>
                <a:lnTo>
                  <a:pt x="549251" y="253212"/>
                </a:lnTo>
                <a:lnTo>
                  <a:pt x="542167" y="209537"/>
                </a:lnTo>
                <a:lnTo>
                  <a:pt x="528542" y="168449"/>
                </a:lnTo>
                <a:lnTo>
                  <a:pt x="508942" y="130516"/>
                </a:lnTo>
                <a:lnTo>
                  <a:pt x="483936" y="96304"/>
                </a:lnTo>
                <a:lnTo>
                  <a:pt x="454089" y="66382"/>
                </a:lnTo>
                <a:lnTo>
                  <a:pt x="419969" y="41314"/>
                </a:lnTo>
                <a:lnTo>
                  <a:pt x="382143" y="21669"/>
                </a:lnTo>
                <a:lnTo>
                  <a:pt x="341177" y="8013"/>
                </a:lnTo>
                <a:lnTo>
                  <a:pt x="297638" y="914"/>
                </a:lnTo>
                <a:lnTo>
                  <a:pt x="275082" y="0"/>
                </a:lnTo>
                <a:close/>
              </a:path>
            </a:pathLst>
          </a:custGeom>
          <a:solidFill>
            <a:schemeClr val="accent3"/>
          </a:solidFill>
        </p:spPr>
        <p:txBody>
          <a:bodyPr wrap="square" lIns="0" tIns="0" rIns="0" bIns="0" rtlCol="0"/>
          <a:lstStyle/>
          <a:p/>
        </p:txBody>
      </p:sp>
      <p:sp>
        <p:nvSpPr>
          <p:cNvPr id="27" name="object 9"/>
          <p:cNvSpPr/>
          <p:nvPr/>
        </p:nvSpPr>
        <p:spPr>
          <a:xfrm>
            <a:off x="1669056" y="3143069"/>
            <a:ext cx="747522" cy="278206"/>
          </a:xfrm>
          <a:prstGeom prst="rect">
            <a:avLst/>
          </a:prstGeom>
          <a:blipFill>
            <a:blip r:embed="rId2" cstate="print"/>
            <a:stretch>
              <a:fillRect/>
            </a:stretch>
          </a:blipFill>
        </p:spPr>
        <p:txBody>
          <a:bodyPr wrap="square" lIns="0" tIns="0" rIns="0" bIns="0" rtlCol="0"/>
          <a:lstStyle/>
          <a:p/>
        </p:txBody>
      </p:sp>
      <p:sp>
        <p:nvSpPr>
          <p:cNvPr id="28" name="object 10"/>
          <p:cNvSpPr/>
          <p:nvPr/>
        </p:nvSpPr>
        <p:spPr>
          <a:xfrm>
            <a:off x="1669056" y="2794022"/>
            <a:ext cx="550545" cy="550545"/>
          </a:xfrm>
          <a:custGeom>
            <a:avLst/>
            <a:gdLst/>
            <a:ahLst/>
            <a:cxnLst/>
            <a:rect l="l" t="t" r="r" b="b"/>
            <a:pathLst>
              <a:path w="550544" h="550544">
                <a:moveTo>
                  <a:pt x="275081" y="0"/>
                </a:moveTo>
                <a:lnTo>
                  <a:pt x="230463" y="3601"/>
                </a:lnTo>
                <a:lnTo>
                  <a:pt x="188137" y="14026"/>
                </a:lnTo>
                <a:lnTo>
                  <a:pt x="148668" y="30710"/>
                </a:lnTo>
                <a:lnTo>
                  <a:pt x="112624" y="53083"/>
                </a:lnTo>
                <a:lnTo>
                  <a:pt x="80571" y="80581"/>
                </a:lnTo>
                <a:lnTo>
                  <a:pt x="53076" y="112635"/>
                </a:lnTo>
                <a:lnTo>
                  <a:pt x="30705" y="148679"/>
                </a:lnTo>
                <a:lnTo>
                  <a:pt x="14024" y="188146"/>
                </a:lnTo>
                <a:lnTo>
                  <a:pt x="3600" y="230469"/>
                </a:lnTo>
                <a:lnTo>
                  <a:pt x="0" y="275082"/>
                </a:lnTo>
                <a:lnTo>
                  <a:pt x="911" y="297638"/>
                </a:lnTo>
                <a:lnTo>
                  <a:pt x="7994" y="341177"/>
                </a:lnTo>
                <a:lnTo>
                  <a:pt x="21618" y="382143"/>
                </a:lnTo>
                <a:lnTo>
                  <a:pt x="41215" y="419969"/>
                </a:lnTo>
                <a:lnTo>
                  <a:pt x="66219" y="454089"/>
                </a:lnTo>
                <a:lnTo>
                  <a:pt x="96064" y="483936"/>
                </a:lnTo>
                <a:lnTo>
                  <a:pt x="130183" y="508942"/>
                </a:lnTo>
                <a:lnTo>
                  <a:pt x="168010" y="528542"/>
                </a:lnTo>
                <a:lnTo>
                  <a:pt x="208978" y="542167"/>
                </a:lnTo>
                <a:lnTo>
                  <a:pt x="252521" y="549251"/>
                </a:lnTo>
                <a:lnTo>
                  <a:pt x="275081" y="550164"/>
                </a:lnTo>
                <a:lnTo>
                  <a:pt x="297638" y="549251"/>
                </a:lnTo>
                <a:lnTo>
                  <a:pt x="341177" y="542167"/>
                </a:lnTo>
                <a:lnTo>
                  <a:pt x="382142" y="528542"/>
                </a:lnTo>
                <a:lnTo>
                  <a:pt x="419969" y="508942"/>
                </a:lnTo>
                <a:lnTo>
                  <a:pt x="454089" y="483936"/>
                </a:lnTo>
                <a:lnTo>
                  <a:pt x="483936" y="454089"/>
                </a:lnTo>
                <a:lnTo>
                  <a:pt x="508942" y="419969"/>
                </a:lnTo>
                <a:lnTo>
                  <a:pt x="528542" y="382143"/>
                </a:lnTo>
                <a:lnTo>
                  <a:pt x="542167" y="341177"/>
                </a:lnTo>
                <a:lnTo>
                  <a:pt x="549251" y="297638"/>
                </a:lnTo>
                <a:lnTo>
                  <a:pt x="550164" y="275082"/>
                </a:lnTo>
                <a:lnTo>
                  <a:pt x="549251" y="252525"/>
                </a:lnTo>
                <a:lnTo>
                  <a:pt x="542167" y="208986"/>
                </a:lnTo>
                <a:lnTo>
                  <a:pt x="528542" y="168021"/>
                </a:lnTo>
                <a:lnTo>
                  <a:pt x="508942" y="130194"/>
                </a:lnTo>
                <a:lnTo>
                  <a:pt x="483936" y="96074"/>
                </a:lnTo>
                <a:lnTo>
                  <a:pt x="454089" y="66227"/>
                </a:lnTo>
                <a:lnTo>
                  <a:pt x="419969" y="41221"/>
                </a:lnTo>
                <a:lnTo>
                  <a:pt x="382142" y="21621"/>
                </a:lnTo>
                <a:lnTo>
                  <a:pt x="341177" y="7996"/>
                </a:lnTo>
                <a:lnTo>
                  <a:pt x="297638" y="912"/>
                </a:lnTo>
                <a:lnTo>
                  <a:pt x="275081" y="0"/>
                </a:lnTo>
                <a:close/>
              </a:path>
            </a:pathLst>
          </a:custGeom>
          <a:solidFill>
            <a:srgbClr val="006FC0"/>
          </a:solidFill>
        </p:spPr>
        <p:txBody>
          <a:bodyPr wrap="square" lIns="0" tIns="0" rIns="0" bIns="0" rtlCol="0"/>
          <a:lstStyle/>
          <a:p/>
        </p:txBody>
      </p:sp>
      <p:sp>
        <p:nvSpPr>
          <p:cNvPr id="29" name="object 11"/>
          <p:cNvSpPr/>
          <p:nvPr/>
        </p:nvSpPr>
        <p:spPr>
          <a:xfrm>
            <a:off x="1669056" y="2794022"/>
            <a:ext cx="550545" cy="550545"/>
          </a:xfrm>
          <a:custGeom>
            <a:avLst/>
            <a:gdLst/>
            <a:ahLst/>
            <a:cxnLst/>
            <a:rect l="l" t="t" r="r" b="b"/>
            <a:pathLst>
              <a:path w="550544" h="550544">
                <a:moveTo>
                  <a:pt x="0" y="275082"/>
                </a:moveTo>
                <a:lnTo>
                  <a:pt x="3600" y="230469"/>
                </a:lnTo>
                <a:lnTo>
                  <a:pt x="14024" y="188146"/>
                </a:lnTo>
                <a:lnTo>
                  <a:pt x="30705" y="148679"/>
                </a:lnTo>
                <a:lnTo>
                  <a:pt x="53076" y="112635"/>
                </a:lnTo>
                <a:lnTo>
                  <a:pt x="80571" y="80581"/>
                </a:lnTo>
                <a:lnTo>
                  <a:pt x="112624" y="53083"/>
                </a:lnTo>
                <a:lnTo>
                  <a:pt x="148668" y="30710"/>
                </a:lnTo>
                <a:lnTo>
                  <a:pt x="188137" y="14026"/>
                </a:lnTo>
                <a:lnTo>
                  <a:pt x="230463" y="3601"/>
                </a:lnTo>
                <a:lnTo>
                  <a:pt x="275081" y="0"/>
                </a:lnTo>
                <a:lnTo>
                  <a:pt x="297638" y="912"/>
                </a:lnTo>
                <a:lnTo>
                  <a:pt x="341177" y="7996"/>
                </a:lnTo>
                <a:lnTo>
                  <a:pt x="382142" y="21621"/>
                </a:lnTo>
                <a:lnTo>
                  <a:pt x="419969" y="41221"/>
                </a:lnTo>
                <a:lnTo>
                  <a:pt x="454089" y="66227"/>
                </a:lnTo>
                <a:lnTo>
                  <a:pt x="483936" y="96074"/>
                </a:lnTo>
                <a:lnTo>
                  <a:pt x="508942" y="130194"/>
                </a:lnTo>
                <a:lnTo>
                  <a:pt x="528542" y="168021"/>
                </a:lnTo>
                <a:lnTo>
                  <a:pt x="542167" y="208986"/>
                </a:lnTo>
                <a:lnTo>
                  <a:pt x="549251" y="252525"/>
                </a:lnTo>
                <a:lnTo>
                  <a:pt x="550164" y="275082"/>
                </a:lnTo>
                <a:lnTo>
                  <a:pt x="549251" y="297638"/>
                </a:lnTo>
                <a:lnTo>
                  <a:pt x="542167" y="341177"/>
                </a:lnTo>
                <a:lnTo>
                  <a:pt x="528542" y="382143"/>
                </a:lnTo>
                <a:lnTo>
                  <a:pt x="508942" y="419969"/>
                </a:lnTo>
                <a:lnTo>
                  <a:pt x="483936" y="454089"/>
                </a:lnTo>
                <a:lnTo>
                  <a:pt x="454089" y="483936"/>
                </a:lnTo>
                <a:lnTo>
                  <a:pt x="419969" y="508942"/>
                </a:lnTo>
                <a:lnTo>
                  <a:pt x="382142" y="528542"/>
                </a:lnTo>
                <a:lnTo>
                  <a:pt x="341177" y="542167"/>
                </a:lnTo>
                <a:lnTo>
                  <a:pt x="297638" y="549251"/>
                </a:lnTo>
                <a:lnTo>
                  <a:pt x="275081" y="550164"/>
                </a:lnTo>
                <a:lnTo>
                  <a:pt x="252521" y="549251"/>
                </a:lnTo>
                <a:lnTo>
                  <a:pt x="208978" y="542167"/>
                </a:lnTo>
                <a:lnTo>
                  <a:pt x="168010" y="528542"/>
                </a:lnTo>
                <a:lnTo>
                  <a:pt x="130183" y="508942"/>
                </a:lnTo>
                <a:lnTo>
                  <a:pt x="96064" y="483936"/>
                </a:lnTo>
                <a:lnTo>
                  <a:pt x="66219" y="454089"/>
                </a:lnTo>
                <a:lnTo>
                  <a:pt x="41215" y="419969"/>
                </a:lnTo>
                <a:lnTo>
                  <a:pt x="21618" y="382143"/>
                </a:lnTo>
                <a:lnTo>
                  <a:pt x="7994" y="341177"/>
                </a:lnTo>
                <a:lnTo>
                  <a:pt x="911" y="297638"/>
                </a:lnTo>
                <a:lnTo>
                  <a:pt x="0" y="275082"/>
                </a:lnTo>
                <a:close/>
              </a:path>
            </a:pathLst>
          </a:custGeom>
          <a:solidFill>
            <a:schemeClr val="accent6"/>
          </a:solidFill>
          <a:ln w="12700">
            <a:solidFill>
              <a:srgbClr val="BEBEBE"/>
            </a:solidFill>
          </a:ln>
        </p:spPr>
        <p:txBody>
          <a:bodyPr wrap="square" lIns="0" tIns="0" rIns="0" bIns="0" rtlCol="0"/>
          <a:lstStyle/>
          <a:p/>
        </p:txBody>
      </p:sp>
      <p:sp>
        <p:nvSpPr>
          <p:cNvPr id="60" name="object 40"/>
          <p:cNvSpPr/>
          <p:nvPr/>
        </p:nvSpPr>
        <p:spPr>
          <a:xfrm>
            <a:off x="1816329" y="1985893"/>
            <a:ext cx="291465" cy="288290"/>
          </a:xfrm>
          <a:custGeom>
            <a:avLst/>
            <a:gdLst/>
            <a:ahLst/>
            <a:cxnLst/>
            <a:rect l="l" t="t" r="r" b="b"/>
            <a:pathLst>
              <a:path w="291464" h="288289">
                <a:moveTo>
                  <a:pt x="203708" y="0"/>
                </a:moveTo>
                <a:lnTo>
                  <a:pt x="5334" y="0"/>
                </a:lnTo>
                <a:lnTo>
                  <a:pt x="0" y="5333"/>
                </a:lnTo>
                <a:lnTo>
                  <a:pt x="0" y="282701"/>
                </a:lnTo>
                <a:lnTo>
                  <a:pt x="5334" y="288035"/>
                </a:lnTo>
                <a:lnTo>
                  <a:pt x="203708" y="288035"/>
                </a:lnTo>
                <a:lnTo>
                  <a:pt x="209042" y="282701"/>
                </a:lnTo>
                <a:lnTo>
                  <a:pt x="209042" y="264032"/>
                </a:lnTo>
                <a:lnTo>
                  <a:pt x="24003" y="264032"/>
                </a:lnTo>
                <a:lnTo>
                  <a:pt x="24003" y="24002"/>
                </a:lnTo>
                <a:lnTo>
                  <a:pt x="209042" y="24002"/>
                </a:lnTo>
                <a:lnTo>
                  <a:pt x="209042" y="5333"/>
                </a:lnTo>
                <a:lnTo>
                  <a:pt x="203708" y="0"/>
                </a:lnTo>
                <a:close/>
              </a:path>
              <a:path w="291464" h="288289">
                <a:moveTo>
                  <a:pt x="209042" y="224535"/>
                </a:moveTo>
                <a:lnTo>
                  <a:pt x="185039" y="224535"/>
                </a:lnTo>
                <a:lnTo>
                  <a:pt x="185039" y="264032"/>
                </a:lnTo>
                <a:lnTo>
                  <a:pt x="209042" y="264032"/>
                </a:lnTo>
                <a:lnTo>
                  <a:pt x="209042" y="224535"/>
                </a:lnTo>
                <a:close/>
              </a:path>
              <a:path w="291464" h="288289">
                <a:moveTo>
                  <a:pt x="209042" y="24002"/>
                </a:moveTo>
                <a:lnTo>
                  <a:pt x="185039" y="24002"/>
                </a:lnTo>
                <a:lnTo>
                  <a:pt x="185039" y="111251"/>
                </a:lnTo>
                <a:lnTo>
                  <a:pt x="126111" y="181863"/>
                </a:lnTo>
                <a:lnTo>
                  <a:pt x="124968" y="183260"/>
                </a:lnTo>
                <a:lnTo>
                  <a:pt x="124079" y="184784"/>
                </a:lnTo>
                <a:lnTo>
                  <a:pt x="123698" y="186435"/>
                </a:lnTo>
                <a:lnTo>
                  <a:pt x="108712" y="242316"/>
                </a:lnTo>
                <a:lnTo>
                  <a:pt x="107568" y="246887"/>
                </a:lnTo>
                <a:lnTo>
                  <a:pt x="108966" y="251713"/>
                </a:lnTo>
                <a:lnTo>
                  <a:pt x="112649" y="254634"/>
                </a:lnTo>
                <a:lnTo>
                  <a:pt x="118237" y="259206"/>
                </a:lnTo>
                <a:lnTo>
                  <a:pt x="123825" y="257048"/>
                </a:lnTo>
                <a:lnTo>
                  <a:pt x="125475" y="256285"/>
                </a:lnTo>
                <a:lnTo>
                  <a:pt x="178181" y="231012"/>
                </a:lnTo>
                <a:lnTo>
                  <a:pt x="179705" y="230377"/>
                </a:lnTo>
                <a:lnTo>
                  <a:pt x="181102" y="229234"/>
                </a:lnTo>
                <a:lnTo>
                  <a:pt x="182244" y="227965"/>
                </a:lnTo>
                <a:lnTo>
                  <a:pt x="185039" y="224535"/>
                </a:lnTo>
                <a:lnTo>
                  <a:pt x="209042" y="224535"/>
                </a:lnTo>
                <a:lnTo>
                  <a:pt x="209042" y="223393"/>
                </a:lnTo>
                <a:lnTo>
                  <a:pt x="138684" y="223393"/>
                </a:lnTo>
                <a:lnTo>
                  <a:pt x="142112" y="210693"/>
                </a:lnTo>
                <a:lnTo>
                  <a:pt x="209042" y="210693"/>
                </a:lnTo>
                <a:lnTo>
                  <a:pt x="209042" y="205104"/>
                </a:lnTo>
                <a:lnTo>
                  <a:pt x="170180" y="205104"/>
                </a:lnTo>
                <a:lnTo>
                  <a:pt x="151003" y="189610"/>
                </a:lnTo>
                <a:lnTo>
                  <a:pt x="239903" y="82930"/>
                </a:lnTo>
                <a:lnTo>
                  <a:pt x="277998" y="82930"/>
                </a:lnTo>
                <a:lnTo>
                  <a:pt x="277377" y="82423"/>
                </a:lnTo>
                <a:lnTo>
                  <a:pt x="209042" y="82423"/>
                </a:lnTo>
                <a:lnTo>
                  <a:pt x="209042" y="24002"/>
                </a:lnTo>
                <a:close/>
              </a:path>
              <a:path w="291464" h="288289">
                <a:moveTo>
                  <a:pt x="209042" y="210693"/>
                </a:moveTo>
                <a:lnTo>
                  <a:pt x="142112" y="210693"/>
                </a:lnTo>
                <a:lnTo>
                  <a:pt x="150622" y="217677"/>
                </a:lnTo>
                <a:lnTo>
                  <a:pt x="138684" y="223393"/>
                </a:lnTo>
                <a:lnTo>
                  <a:pt x="209042" y="223393"/>
                </a:lnTo>
                <a:lnTo>
                  <a:pt x="209042" y="210693"/>
                </a:lnTo>
                <a:close/>
              </a:path>
              <a:path w="291464" h="288289">
                <a:moveTo>
                  <a:pt x="277998" y="82930"/>
                </a:moveTo>
                <a:lnTo>
                  <a:pt x="239903" y="82930"/>
                </a:lnTo>
                <a:lnTo>
                  <a:pt x="259080" y="98551"/>
                </a:lnTo>
                <a:lnTo>
                  <a:pt x="170180" y="205104"/>
                </a:lnTo>
                <a:lnTo>
                  <a:pt x="209042" y="205104"/>
                </a:lnTo>
                <a:lnTo>
                  <a:pt x="209042" y="195833"/>
                </a:lnTo>
                <a:lnTo>
                  <a:pt x="285242" y="104521"/>
                </a:lnTo>
                <a:lnTo>
                  <a:pt x="287274" y="102107"/>
                </a:lnTo>
                <a:lnTo>
                  <a:pt x="291084" y="94233"/>
                </a:lnTo>
                <a:lnTo>
                  <a:pt x="283591" y="87502"/>
                </a:lnTo>
                <a:lnTo>
                  <a:pt x="277998" y="82930"/>
                </a:lnTo>
                <a:close/>
              </a:path>
              <a:path w="291464" h="288289">
                <a:moveTo>
                  <a:pt x="141986" y="118999"/>
                </a:moveTo>
                <a:lnTo>
                  <a:pt x="51943" y="118999"/>
                </a:lnTo>
                <a:lnTo>
                  <a:pt x="46609" y="124332"/>
                </a:lnTo>
                <a:lnTo>
                  <a:pt x="46609" y="137668"/>
                </a:lnTo>
                <a:lnTo>
                  <a:pt x="51943" y="143001"/>
                </a:lnTo>
                <a:lnTo>
                  <a:pt x="141859" y="143128"/>
                </a:lnTo>
                <a:lnTo>
                  <a:pt x="147319" y="137668"/>
                </a:lnTo>
                <a:lnTo>
                  <a:pt x="147319" y="124332"/>
                </a:lnTo>
                <a:lnTo>
                  <a:pt x="141986" y="118999"/>
                </a:lnTo>
                <a:close/>
              </a:path>
              <a:path w="291464" h="288289">
                <a:moveTo>
                  <a:pt x="157099" y="58547"/>
                </a:moveTo>
                <a:lnTo>
                  <a:pt x="51943" y="58547"/>
                </a:lnTo>
                <a:lnTo>
                  <a:pt x="46609" y="63880"/>
                </a:lnTo>
                <a:lnTo>
                  <a:pt x="46609" y="77088"/>
                </a:lnTo>
                <a:lnTo>
                  <a:pt x="51943" y="82550"/>
                </a:lnTo>
                <a:lnTo>
                  <a:pt x="157099" y="82550"/>
                </a:lnTo>
                <a:lnTo>
                  <a:pt x="162560" y="77088"/>
                </a:lnTo>
                <a:lnTo>
                  <a:pt x="162560" y="63880"/>
                </a:lnTo>
                <a:lnTo>
                  <a:pt x="157099" y="58547"/>
                </a:lnTo>
                <a:close/>
              </a:path>
              <a:path w="291464" h="288289">
                <a:moveTo>
                  <a:pt x="240792" y="52577"/>
                </a:moveTo>
                <a:lnTo>
                  <a:pt x="233299" y="53340"/>
                </a:lnTo>
                <a:lnTo>
                  <a:pt x="229001" y="58547"/>
                </a:lnTo>
                <a:lnTo>
                  <a:pt x="209042" y="82423"/>
                </a:lnTo>
                <a:lnTo>
                  <a:pt x="277377" y="82423"/>
                </a:lnTo>
                <a:lnTo>
                  <a:pt x="245999" y="56769"/>
                </a:lnTo>
                <a:lnTo>
                  <a:pt x="240792" y="52577"/>
                </a:lnTo>
                <a:close/>
              </a:path>
            </a:pathLst>
          </a:custGeom>
          <a:solidFill>
            <a:srgbClr val="FFFFFF"/>
          </a:solidFill>
        </p:spPr>
        <p:txBody>
          <a:bodyPr wrap="square" lIns="0" tIns="0" rIns="0" bIns="0" rtlCol="0"/>
          <a:lstStyle/>
          <a:p/>
        </p:txBody>
      </p:sp>
      <p:sp>
        <p:nvSpPr>
          <p:cNvPr id="61" name="object 41"/>
          <p:cNvSpPr/>
          <p:nvPr/>
        </p:nvSpPr>
        <p:spPr>
          <a:xfrm>
            <a:off x="1789451" y="2954043"/>
            <a:ext cx="325120" cy="218440"/>
          </a:xfrm>
          <a:custGeom>
            <a:avLst/>
            <a:gdLst/>
            <a:ahLst/>
            <a:cxnLst/>
            <a:rect l="l" t="t" r="r" b="b"/>
            <a:pathLst>
              <a:path w="325119" h="218439">
                <a:moveTo>
                  <a:pt x="306705" y="161036"/>
                </a:moveTo>
                <a:lnTo>
                  <a:pt x="17919" y="161036"/>
                </a:lnTo>
                <a:lnTo>
                  <a:pt x="17919" y="214502"/>
                </a:lnTo>
                <a:lnTo>
                  <a:pt x="21399" y="217932"/>
                </a:lnTo>
                <a:lnTo>
                  <a:pt x="303276" y="217932"/>
                </a:lnTo>
                <a:lnTo>
                  <a:pt x="306705" y="214502"/>
                </a:lnTo>
                <a:lnTo>
                  <a:pt x="306705" y="161036"/>
                </a:lnTo>
                <a:close/>
              </a:path>
              <a:path w="325119" h="218439">
                <a:moveTo>
                  <a:pt x="321056" y="145288"/>
                </a:moveTo>
                <a:lnTo>
                  <a:pt x="3517" y="145288"/>
                </a:lnTo>
                <a:lnTo>
                  <a:pt x="0" y="148844"/>
                </a:lnTo>
                <a:lnTo>
                  <a:pt x="0" y="157607"/>
                </a:lnTo>
                <a:lnTo>
                  <a:pt x="3517" y="161036"/>
                </a:lnTo>
                <a:lnTo>
                  <a:pt x="321056" y="161036"/>
                </a:lnTo>
                <a:lnTo>
                  <a:pt x="324612" y="157607"/>
                </a:lnTo>
                <a:lnTo>
                  <a:pt x="324612" y="148844"/>
                </a:lnTo>
                <a:lnTo>
                  <a:pt x="321056" y="145288"/>
                </a:lnTo>
                <a:close/>
              </a:path>
              <a:path w="325119" h="218439">
                <a:moveTo>
                  <a:pt x="86487" y="86487"/>
                </a:moveTo>
                <a:lnTo>
                  <a:pt x="31813" y="86487"/>
                </a:lnTo>
                <a:lnTo>
                  <a:pt x="22373" y="88418"/>
                </a:lnTo>
                <a:lnTo>
                  <a:pt x="11799" y="97101"/>
                </a:lnTo>
                <a:lnTo>
                  <a:pt x="7700" y="110109"/>
                </a:lnTo>
                <a:lnTo>
                  <a:pt x="7620" y="133985"/>
                </a:lnTo>
                <a:lnTo>
                  <a:pt x="27965" y="133985"/>
                </a:lnTo>
                <a:lnTo>
                  <a:pt x="28105" y="107823"/>
                </a:lnTo>
                <a:lnTo>
                  <a:pt x="315409" y="107823"/>
                </a:lnTo>
                <a:lnTo>
                  <a:pt x="314999" y="101054"/>
                </a:lnTo>
                <a:lnTo>
                  <a:pt x="211875" y="101054"/>
                </a:lnTo>
                <a:lnTo>
                  <a:pt x="108773" y="100932"/>
                </a:lnTo>
                <a:lnTo>
                  <a:pt x="99964" y="90520"/>
                </a:lnTo>
                <a:lnTo>
                  <a:pt x="86487" y="86487"/>
                </a:lnTo>
                <a:close/>
              </a:path>
              <a:path w="325119" h="218439">
                <a:moveTo>
                  <a:pt x="86233" y="107823"/>
                </a:moveTo>
                <a:lnTo>
                  <a:pt x="32194" y="107823"/>
                </a:lnTo>
                <a:lnTo>
                  <a:pt x="32194" y="133985"/>
                </a:lnTo>
                <a:lnTo>
                  <a:pt x="86233" y="133985"/>
                </a:lnTo>
                <a:lnTo>
                  <a:pt x="86233" y="107823"/>
                </a:lnTo>
                <a:close/>
              </a:path>
              <a:path w="325119" h="218439">
                <a:moveTo>
                  <a:pt x="135255" y="107823"/>
                </a:moveTo>
                <a:lnTo>
                  <a:pt x="86233" y="107823"/>
                </a:lnTo>
                <a:lnTo>
                  <a:pt x="90297" y="107950"/>
                </a:lnTo>
                <a:lnTo>
                  <a:pt x="90424" y="133985"/>
                </a:lnTo>
                <a:lnTo>
                  <a:pt x="131064" y="133985"/>
                </a:lnTo>
                <a:lnTo>
                  <a:pt x="131191" y="107950"/>
                </a:lnTo>
                <a:lnTo>
                  <a:pt x="135255" y="107823"/>
                </a:lnTo>
                <a:close/>
              </a:path>
              <a:path w="325119" h="218439">
                <a:moveTo>
                  <a:pt x="192913" y="107823"/>
                </a:moveTo>
                <a:lnTo>
                  <a:pt x="135255" y="107823"/>
                </a:lnTo>
                <a:lnTo>
                  <a:pt x="135255" y="133985"/>
                </a:lnTo>
                <a:lnTo>
                  <a:pt x="189357" y="133985"/>
                </a:lnTo>
                <a:lnTo>
                  <a:pt x="189357" y="108076"/>
                </a:lnTo>
                <a:lnTo>
                  <a:pt x="192913" y="107823"/>
                </a:lnTo>
                <a:close/>
              </a:path>
              <a:path w="325119" h="218439">
                <a:moveTo>
                  <a:pt x="234315" y="107823"/>
                </a:moveTo>
                <a:lnTo>
                  <a:pt x="192913" y="107823"/>
                </a:lnTo>
                <a:lnTo>
                  <a:pt x="193421" y="110109"/>
                </a:lnTo>
                <a:lnTo>
                  <a:pt x="193548" y="133985"/>
                </a:lnTo>
                <a:lnTo>
                  <a:pt x="234188" y="133985"/>
                </a:lnTo>
                <a:lnTo>
                  <a:pt x="234315" y="107823"/>
                </a:lnTo>
                <a:close/>
              </a:path>
              <a:path w="325119" h="218439">
                <a:moveTo>
                  <a:pt x="292481" y="107823"/>
                </a:moveTo>
                <a:lnTo>
                  <a:pt x="238379" y="107823"/>
                </a:lnTo>
                <a:lnTo>
                  <a:pt x="238379" y="133985"/>
                </a:lnTo>
                <a:lnTo>
                  <a:pt x="292481" y="133985"/>
                </a:lnTo>
                <a:lnTo>
                  <a:pt x="292481" y="107823"/>
                </a:lnTo>
                <a:close/>
              </a:path>
              <a:path w="325119" h="218439">
                <a:moveTo>
                  <a:pt x="315409" y="107823"/>
                </a:moveTo>
                <a:lnTo>
                  <a:pt x="292481" y="107823"/>
                </a:lnTo>
                <a:lnTo>
                  <a:pt x="296545" y="107950"/>
                </a:lnTo>
                <a:lnTo>
                  <a:pt x="296672" y="133985"/>
                </a:lnTo>
                <a:lnTo>
                  <a:pt x="316992" y="133985"/>
                </a:lnTo>
                <a:lnTo>
                  <a:pt x="315409" y="107823"/>
                </a:lnTo>
                <a:close/>
              </a:path>
              <a:path w="325119" h="218439">
                <a:moveTo>
                  <a:pt x="292862" y="86487"/>
                </a:moveTo>
                <a:lnTo>
                  <a:pt x="232187" y="87169"/>
                </a:lnTo>
                <a:lnTo>
                  <a:pt x="218734" y="93814"/>
                </a:lnTo>
                <a:lnTo>
                  <a:pt x="211875" y="101054"/>
                </a:lnTo>
                <a:lnTo>
                  <a:pt x="314999" y="101054"/>
                </a:lnTo>
                <a:lnTo>
                  <a:pt x="306240" y="90574"/>
                </a:lnTo>
                <a:lnTo>
                  <a:pt x="292862" y="86487"/>
                </a:lnTo>
                <a:close/>
              </a:path>
              <a:path w="325119" h="218439">
                <a:moveTo>
                  <a:pt x="189738" y="86487"/>
                </a:moveTo>
                <a:lnTo>
                  <a:pt x="129121" y="87169"/>
                </a:lnTo>
                <a:lnTo>
                  <a:pt x="115599" y="93814"/>
                </a:lnTo>
                <a:lnTo>
                  <a:pt x="108773" y="100932"/>
                </a:lnTo>
                <a:lnTo>
                  <a:pt x="211773" y="100932"/>
                </a:lnTo>
                <a:lnTo>
                  <a:pt x="203116" y="90574"/>
                </a:lnTo>
                <a:lnTo>
                  <a:pt x="189738" y="86487"/>
                </a:lnTo>
                <a:close/>
              </a:path>
              <a:path w="325119" h="218439">
                <a:moveTo>
                  <a:pt x="235839" y="48768"/>
                </a:moveTo>
                <a:lnTo>
                  <a:pt x="191897" y="48768"/>
                </a:lnTo>
                <a:lnTo>
                  <a:pt x="192913" y="51943"/>
                </a:lnTo>
                <a:lnTo>
                  <a:pt x="193548" y="55245"/>
                </a:lnTo>
                <a:lnTo>
                  <a:pt x="193548" y="65404"/>
                </a:lnTo>
                <a:lnTo>
                  <a:pt x="191389" y="71500"/>
                </a:lnTo>
                <a:lnTo>
                  <a:pt x="191592" y="76575"/>
                </a:lnTo>
                <a:lnTo>
                  <a:pt x="203732" y="78972"/>
                </a:lnTo>
                <a:lnTo>
                  <a:pt x="215821" y="84666"/>
                </a:lnTo>
                <a:lnTo>
                  <a:pt x="227082" y="78276"/>
                </a:lnTo>
                <a:lnTo>
                  <a:pt x="239776" y="76453"/>
                </a:lnTo>
                <a:lnTo>
                  <a:pt x="236220" y="71500"/>
                </a:lnTo>
                <a:lnTo>
                  <a:pt x="234188" y="65404"/>
                </a:lnTo>
                <a:lnTo>
                  <a:pt x="234188" y="55245"/>
                </a:lnTo>
                <a:lnTo>
                  <a:pt x="234823" y="51943"/>
                </a:lnTo>
                <a:lnTo>
                  <a:pt x="235839" y="48768"/>
                </a:lnTo>
                <a:close/>
              </a:path>
              <a:path w="325119" h="218439">
                <a:moveTo>
                  <a:pt x="132715" y="48768"/>
                </a:moveTo>
                <a:lnTo>
                  <a:pt x="88773" y="48768"/>
                </a:lnTo>
                <a:lnTo>
                  <a:pt x="89789" y="51943"/>
                </a:lnTo>
                <a:lnTo>
                  <a:pt x="90424" y="55245"/>
                </a:lnTo>
                <a:lnTo>
                  <a:pt x="90424" y="65404"/>
                </a:lnTo>
                <a:lnTo>
                  <a:pt x="88392" y="71500"/>
                </a:lnTo>
                <a:lnTo>
                  <a:pt x="88468" y="76575"/>
                </a:lnTo>
                <a:lnTo>
                  <a:pt x="100608" y="78972"/>
                </a:lnTo>
                <a:lnTo>
                  <a:pt x="112697" y="84666"/>
                </a:lnTo>
                <a:lnTo>
                  <a:pt x="123958" y="78276"/>
                </a:lnTo>
                <a:lnTo>
                  <a:pt x="136652" y="76453"/>
                </a:lnTo>
                <a:lnTo>
                  <a:pt x="133096" y="71500"/>
                </a:lnTo>
                <a:lnTo>
                  <a:pt x="131064" y="65404"/>
                </a:lnTo>
                <a:lnTo>
                  <a:pt x="131064" y="55245"/>
                </a:lnTo>
                <a:lnTo>
                  <a:pt x="131699" y="51943"/>
                </a:lnTo>
                <a:lnTo>
                  <a:pt x="132715" y="48768"/>
                </a:lnTo>
                <a:close/>
              </a:path>
              <a:path w="325119" h="218439">
                <a:moveTo>
                  <a:pt x="265430" y="37719"/>
                </a:moveTo>
                <a:lnTo>
                  <a:pt x="264330" y="37747"/>
                </a:lnTo>
                <a:lnTo>
                  <a:pt x="254314" y="41424"/>
                </a:lnTo>
                <a:lnTo>
                  <a:pt x="247941" y="51639"/>
                </a:lnTo>
                <a:lnTo>
                  <a:pt x="247229" y="68921"/>
                </a:lnTo>
                <a:lnTo>
                  <a:pt x="256936" y="76376"/>
                </a:lnTo>
                <a:lnTo>
                  <a:pt x="273663" y="78145"/>
                </a:lnTo>
                <a:lnTo>
                  <a:pt x="282782" y="69380"/>
                </a:lnTo>
                <a:lnTo>
                  <a:pt x="285916" y="53825"/>
                </a:lnTo>
                <a:lnTo>
                  <a:pt x="278566" y="42324"/>
                </a:lnTo>
                <a:lnTo>
                  <a:pt x="265430" y="37719"/>
                </a:lnTo>
                <a:close/>
              </a:path>
              <a:path w="325119" h="218439">
                <a:moveTo>
                  <a:pt x="162306" y="37719"/>
                </a:moveTo>
                <a:lnTo>
                  <a:pt x="161214" y="37747"/>
                </a:lnTo>
                <a:lnTo>
                  <a:pt x="151193" y="41421"/>
                </a:lnTo>
                <a:lnTo>
                  <a:pt x="144811" y="51637"/>
                </a:lnTo>
                <a:lnTo>
                  <a:pt x="144083" y="68926"/>
                </a:lnTo>
                <a:lnTo>
                  <a:pt x="153759" y="76373"/>
                </a:lnTo>
                <a:lnTo>
                  <a:pt x="170539" y="78127"/>
                </a:lnTo>
                <a:lnTo>
                  <a:pt x="179658" y="69325"/>
                </a:lnTo>
                <a:lnTo>
                  <a:pt x="182792" y="53825"/>
                </a:lnTo>
                <a:lnTo>
                  <a:pt x="175442" y="42324"/>
                </a:lnTo>
                <a:lnTo>
                  <a:pt x="162306" y="37719"/>
                </a:lnTo>
                <a:close/>
              </a:path>
              <a:path w="325119" h="218439">
                <a:moveTo>
                  <a:pt x="59182" y="37719"/>
                </a:moveTo>
                <a:lnTo>
                  <a:pt x="58028" y="37750"/>
                </a:lnTo>
                <a:lnTo>
                  <a:pt x="48020" y="41447"/>
                </a:lnTo>
                <a:lnTo>
                  <a:pt x="41641" y="51669"/>
                </a:lnTo>
                <a:lnTo>
                  <a:pt x="40924" y="68947"/>
                </a:lnTo>
                <a:lnTo>
                  <a:pt x="50632" y="76383"/>
                </a:lnTo>
                <a:lnTo>
                  <a:pt x="67415" y="78145"/>
                </a:lnTo>
                <a:lnTo>
                  <a:pt x="76534" y="69380"/>
                </a:lnTo>
                <a:lnTo>
                  <a:pt x="79668" y="53825"/>
                </a:lnTo>
                <a:lnTo>
                  <a:pt x="72318" y="42324"/>
                </a:lnTo>
                <a:lnTo>
                  <a:pt x="59182" y="37719"/>
                </a:lnTo>
                <a:close/>
              </a:path>
              <a:path w="325119" h="218439">
                <a:moveTo>
                  <a:pt x="213868" y="0"/>
                </a:moveTo>
                <a:lnTo>
                  <a:pt x="212771" y="28"/>
                </a:lnTo>
                <a:lnTo>
                  <a:pt x="202717" y="3668"/>
                </a:lnTo>
                <a:lnTo>
                  <a:pt x="196282" y="13831"/>
                </a:lnTo>
                <a:lnTo>
                  <a:pt x="195534" y="31103"/>
                </a:lnTo>
                <a:lnTo>
                  <a:pt x="205261" y="38538"/>
                </a:lnTo>
                <a:lnTo>
                  <a:pt x="222056" y="40320"/>
                </a:lnTo>
                <a:lnTo>
                  <a:pt x="231207" y="31579"/>
                </a:lnTo>
                <a:lnTo>
                  <a:pt x="234354" y="16065"/>
                </a:lnTo>
                <a:lnTo>
                  <a:pt x="227004" y="4566"/>
                </a:lnTo>
                <a:lnTo>
                  <a:pt x="213868" y="0"/>
                </a:lnTo>
                <a:close/>
              </a:path>
              <a:path w="325119" h="218439">
                <a:moveTo>
                  <a:pt x="110744" y="0"/>
                </a:moveTo>
                <a:lnTo>
                  <a:pt x="109711" y="24"/>
                </a:lnTo>
                <a:lnTo>
                  <a:pt x="99661" y="3643"/>
                </a:lnTo>
                <a:lnTo>
                  <a:pt x="93256" y="13810"/>
                </a:lnTo>
                <a:lnTo>
                  <a:pt x="92522" y="31118"/>
                </a:lnTo>
                <a:lnTo>
                  <a:pt x="102220" y="38528"/>
                </a:lnTo>
                <a:lnTo>
                  <a:pt x="119061" y="40270"/>
                </a:lnTo>
                <a:lnTo>
                  <a:pt x="128195" y="31500"/>
                </a:lnTo>
                <a:lnTo>
                  <a:pt x="131329" y="15982"/>
                </a:lnTo>
                <a:lnTo>
                  <a:pt x="123897" y="4540"/>
                </a:lnTo>
                <a:lnTo>
                  <a:pt x="110744" y="0"/>
                </a:lnTo>
                <a:close/>
              </a:path>
            </a:pathLst>
          </a:custGeom>
          <a:solidFill>
            <a:srgbClr val="FFFFFF"/>
          </a:solidFill>
        </p:spPr>
        <p:txBody>
          <a:bodyPr wrap="square" lIns="0" tIns="0" rIns="0" bIns="0" rtlCol="0"/>
          <a:lstStyle/>
          <a:p/>
        </p:txBody>
      </p:sp>
      <p:sp>
        <p:nvSpPr>
          <p:cNvPr id="89" name="object 17"/>
          <p:cNvSpPr txBox="true"/>
          <p:nvPr/>
        </p:nvSpPr>
        <p:spPr>
          <a:xfrm>
            <a:off x="2314187" y="1995500"/>
            <a:ext cx="2586758" cy="224229"/>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latin typeface="黑体" panose="02010609060101010101" charset="-122"/>
                <a:ea typeface="黑体" panose="02010609060101010101" charset="-122"/>
                <a:cs typeface="微软雅黑"/>
              </a:rPr>
              <a:t>确立规划地位，落实组织保障</a:t>
            </a:r>
            <a:endParaRPr lang="zh-CN" altLang="en-US" sz="1400" dirty="0">
              <a:latin typeface="黑体" panose="02010609060101010101" charset="-122"/>
              <a:ea typeface="黑体" panose="02010609060101010101" charset="-122"/>
              <a:cs typeface="微软雅黑"/>
            </a:endParaRPr>
          </a:p>
        </p:txBody>
      </p:sp>
      <p:sp>
        <p:nvSpPr>
          <p:cNvPr id="92" name="object 17"/>
          <p:cNvSpPr txBox="true"/>
          <p:nvPr/>
        </p:nvSpPr>
        <p:spPr>
          <a:xfrm>
            <a:off x="2299302" y="2944938"/>
            <a:ext cx="2690842" cy="224229"/>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latin typeface="黑体" panose="02010609060101010101" charset="-122"/>
                <a:ea typeface="黑体" panose="02010609060101010101" charset="-122"/>
                <a:cs typeface="微软雅黑"/>
              </a:rPr>
              <a:t>建立协调机制，完善制度建设</a:t>
            </a:r>
            <a:endParaRPr lang="zh-CN" altLang="en-US" sz="1400" dirty="0">
              <a:latin typeface="黑体" panose="02010609060101010101" charset="-122"/>
              <a:ea typeface="黑体" panose="02010609060101010101" charset="-122"/>
              <a:cs typeface="微软雅黑"/>
            </a:endParaRPr>
          </a:p>
        </p:txBody>
      </p:sp>
      <p:sp>
        <p:nvSpPr>
          <p:cNvPr id="94" name="object 5"/>
          <p:cNvSpPr txBox="true"/>
          <p:nvPr/>
        </p:nvSpPr>
        <p:spPr>
          <a:xfrm>
            <a:off x="909564" y="4046633"/>
            <a:ext cx="1977549"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创新政策体系</a:t>
            </a:r>
            <a:endParaRPr lang="en-US" altLang="zh-CN" sz="1600"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8" name="矩形 7"/>
          <p:cNvSpPr/>
          <p:nvPr/>
        </p:nvSpPr>
        <p:spPr>
          <a:xfrm>
            <a:off x="1264139" y="5289695"/>
            <a:ext cx="1977549" cy="365036"/>
          </a:xfrm>
          <a:prstGeom prst="rect">
            <a:avLst/>
          </a:prstGeom>
        </p:spPr>
        <p:txBody>
          <a:bodyPr wrap="square">
            <a:spAutoFit/>
          </a:bodyPr>
          <a:lstStyle/>
          <a:p>
            <a:pPr>
              <a:lnSpc>
                <a:spcPct val="150000"/>
              </a:lnSpc>
            </a:pPr>
            <a:r>
              <a:rPr lang="zh-CN" altLang="en-US" sz="1400" dirty="0">
                <a:latin typeface="黑体" panose="02010609060101010101" charset="-122"/>
                <a:ea typeface="黑体" panose="02010609060101010101" charset="-122"/>
              </a:rPr>
              <a:t>构建科学生态补偿体系</a:t>
            </a:r>
            <a:endParaRPr lang="zh-CN" altLang="en-US" sz="1400" dirty="0">
              <a:latin typeface="黑体" panose="02010609060101010101" charset="-122"/>
              <a:ea typeface="黑体" panose="02010609060101010101" charset="-122"/>
            </a:endParaRPr>
          </a:p>
        </p:txBody>
      </p:sp>
      <p:sp>
        <p:nvSpPr>
          <p:cNvPr id="85" name="object 5"/>
          <p:cNvSpPr/>
          <p:nvPr/>
        </p:nvSpPr>
        <p:spPr>
          <a:xfrm>
            <a:off x="2014388" y="4628906"/>
            <a:ext cx="612140" cy="514984"/>
          </a:xfrm>
          <a:custGeom>
            <a:avLst/>
            <a:gdLst/>
            <a:ahLst/>
            <a:cxnLst/>
            <a:rect l="l" t="t" r="r" b="b"/>
            <a:pathLst>
              <a:path w="612140" h="514985">
                <a:moveTo>
                  <a:pt x="543217" y="0"/>
                </a:moveTo>
                <a:lnTo>
                  <a:pt x="68961" y="0"/>
                </a:lnTo>
                <a:lnTo>
                  <a:pt x="42075" y="4572"/>
                </a:lnTo>
                <a:lnTo>
                  <a:pt x="20154" y="16891"/>
                </a:lnTo>
                <a:lnTo>
                  <a:pt x="5397" y="35433"/>
                </a:lnTo>
                <a:lnTo>
                  <a:pt x="0" y="58039"/>
                </a:lnTo>
                <a:lnTo>
                  <a:pt x="0" y="456692"/>
                </a:lnTo>
                <a:lnTo>
                  <a:pt x="5397" y="478917"/>
                </a:lnTo>
                <a:lnTo>
                  <a:pt x="20154" y="497459"/>
                </a:lnTo>
                <a:lnTo>
                  <a:pt x="42075" y="510032"/>
                </a:lnTo>
                <a:lnTo>
                  <a:pt x="68961" y="514730"/>
                </a:lnTo>
                <a:lnTo>
                  <a:pt x="543217" y="514730"/>
                </a:lnTo>
                <a:lnTo>
                  <a:pt x="570103" y="510032"/>
                </a:lnTo>
                <a:lnTo>
                  <a:pt x="592074" y="497459"/>
                </a:lnTo>
                <a:lnTo>
                  <a:pt x="606806" y="478917"/>
                </a:lnTo>
                <a:lnTo>
                  <a:pt x="612140" y="456692"/>
                </a:lnTo>
                <a:lnTo>
                  <a:pt x="612140" y="58039"/>
                </a:lnTo>
                <a:lnTo>
                  <a:pt x="606806" y="35433"/>
                </a:lnTo>
                <a:lnTo>
                  <a:pt x="592074" y="16891"/>
                </a:lnTo>
                <a:lnTo>
                  <a:pt x="570103" y="4572"/>
                </a:lnTo>
                <a:lnTo>
                  <a:pt x="543217" y="0"/>
                </a:lnTo>
                <a:close/>
              </a:path>
            </a:pathLst>
          </a:custGeom>
          <a:solidFill>
            <a:schemeClr val="tx2">
              <a:lumMod val="60000"/>
              <a:lumOff val="40000"/>
            </a:schemeClr>
          </a:solidFill>
        </p:spPr>
        <p:txBody>
          <a:bodyPr wrap="square" lIns="0" tIns="0" rIns="0" bIns="0" rtlCol="0"/>
          <a:lstStyle/>
          <a:p/>
        </p:txBody>
      </p:sp>
      <p:sp>
        <p:nvSpPr>
          <p:cNvPr id="86" name="object 6"/>
          <p:cNvSpPr/>
          <p:nvPr/>
        </p:nvSpPr>
        <p:spPr>
          <a:xfrm>
            <a:off x="2292430" y="4679198"/>
            <a:ext cx="45720" cy="23495"/>
          </a:xfrm>
          <a:custGeom>
            <a:avLst/>
            <a:gdLst/>
            <a:ahLst/>
            <a:cxnLst/>
            <a:rect l="l" t="t" r="r" b="b"/>
            <a:pathLst>
              <a:path w="45719" h="23494">
                <a:moveTo>
                  <a:pt x="13868" y="0"/>
                </a:moveTo>
                <a:lnTo>
                  <a:pt x="6235" y="2667"/>
                </a:lnTo>
                <a:lnTo>
                  <a:pt x="1574" y="5842"/>
                </a:lnTo>
                <a:lnTo>
                  <a:pt x="0" y="7493"/>
                </a:lnTo>
                <a:lnTo>
                  <a:pt x="7226" y="8635"/>
                </a:lnTo>
                <a:lnTo>
                  <a:pt x="12458" y="12573"/>
                </a:lnTo>
                <a:lnTo>
                  <a:pt x="14909" y="17906"/>
                </a:lnTo>
                <a:lnTo>
                  <a:pt x="13792" y="23495"/>
                </a:lnTo>
                <a:lnTo>
                  <a:pt x="45529" y="23495"/>
                </a:lnTo>
                <a:lnTo>
                  <a:pt x="44983" y="17779"/>
                </a:lnTo>
                <a:lnTo>
                  <a:pt x="41363" y="10795"/>
                </a:lnTo>
                <a:lnTo>
                  <a:pt x="34569" y="4572"/>
                </a:lnTo>
                <a:lnTo>
                  <a:pt x="24396" y="380"/>
                </a:lnTo>
                <a:lnTo>
                  <a:pt x="13868" y="0"/>
                </a:lnTo>
                <a:close/>
              </a:path>
            </a:pathLst>
          </a:custGeom>
          <a:solidFill>
            <a:srgbClr val="FFFFFF"/>
          </a:solidFill>
        </p:spPr>
        <p:txBody>
          <a:bodyPr wrap="square" lIns="0" tIns="0" rIns="0" bIns="0" rtlCol="0"/>
          <a:lstStyle/>
          <a:p/>
        </p:txBody>
      </p:sp>
      <p:sp>
        <p:nvSpPr>
          <p:cNvPr id="87" name="object 7"/>
          <p:cNvSpPr/>
          <p:nvPr/>
        </p:nvSpPr>
        <p:spPr>
          <a:xfrm>
            <a:off x="2338048" y="4683770"/>
            <a:ext cx="31750" cy="20320"/>
          </a:xfrm>
          <a:custGeom>
            <a:avLst/>
            <a:gdLst/>
            <a:ahLst/>
            <a:cxnLst/>
            <a:rect l="l" t="t" r="r" b="b"/>
            <a:pathLst>
              <a:path w="31750" h="20319">
                <a:moveTo>
                  <a:pt x="6680" y="0"/>
                </a:moveTo>
                <a:lnTo>
                  <a:pt x="4229" y="253"/>
                </a:lnTo>
                <a:lnTo>
                  <a:pt x="8051" y="5587"/>
                </a:lnTo>
                <a:lnTo>
                  <a:pt x="8381" y="10032"/>
                </a:lnTo>
                <a:lnTo>
                  <a:pt x="8293" y="11683"/>
                </a:lnTo>
                <a:lnTo>
                  <a:pt x="5727" y="16509"/>
                </a:lnTo>
                <a:lnTo>
                  <a:pt x="0" y="19811"/>
                </a:lnTo>
                <a:lnTo>
                  <a:pt x="31305" y="19811"/>
                </a:lnTo>
                <a:lnTo>
                  <a:pt x="31368" y="18796"/>
                </a:lnTo>
                <a:lnTo>
                  <a:pt x="27571" y="10032"/>
                </a:lnTo>
                <a:lnTo>
                  <a:pt x="20345" y="3301"/>
                </a:lnTo>
                <a:lnTo>
                  <a:pt x="12725" y="507"/>
                </a:lnTo>
                <a:lnTo>
                  <a:pt x="6680" y="0"/>
                </a:lnTo>
                <a:close/>
              </a:path>
            </a:pathLst>
          </a:custGeom>
          <a:solidFill>
            <a:srgbClr val="FFFFFF"/>
          </a:solidFill>
        </p:spPr>
        <p:txBody>
          <a:bodyPr wrap="square" lIns="0" tIns="0" rIns="0" bIns="0" rtlCol="0"/>
          <a:lstStyle/>
          <a:p/>
        </p:txBody>
      </p:sp>
      <p:sp>
        <p:nvSpPr>
          <p:cNvPr id="88" name="object 8"/>
          <p:cNvSpPr/>
          <p:nvPr/>
        </p:nvSpPr>
        <p:spPr>
          <a:xfrm>
            <a:off x="2258483" y="4695073"/>
            <a:ext cx="111125" cy="22860"/>
          </a:xfrm>
          <a:custGeom>
            <a:avLst/>
            <a:gdLst/>
            <a:ahLst/>
            <a:cxnLst/>
            <a:rect l="l" t="t" r="r" b="b"/>
            <a:pathLst>
              <a:path w="111125" h="22860">
                <a:moveTo>
                  <a:pt x="22669" y="0"/>
                </a:moveTo>
                <a:lnTo>
                  <a:pt x="0" y="22859"/>
                </a:lnTo>
                <a:lnTo>
                  <a:pt x="6337" y="19684"/>
                </a:lnTo>
                <a:lnTo>
                  <a:pt x="13258" y="19303"/>
                </a:lnTo>
                <a:lnTo>
                  <a:pt x="44526" y="19303"/>
                </a:lnTo>
                <a:lnTo>
                  <a:pt x="50012" y="16128"/>
                </a:lnTo>
                <a:lnTo>
                  <a:pt x="62585" y="13970"/>
                </a:lnTo>
                <a:lnTo>
                  <a:pt x="110566" y="13970"/>
                </a:lnTo>
                <a:lnTo>
                  <a:pt x="110871" y="8508"/>
                </a:lnTo>
                <a:lnTo>
                  <a:pt x="79565" y="8508"/>
                </a:lnTo>
                <a:lnTo>
                  <a:pt x="79476" y="7620"/>
                </a:lnTo>
                <a:lnTo>
                  <a:pt x="47739" y="7620"/>
                </a:lnTo>
                <a:lnTo>
                  <a:pt x="41503" y="3301"/>
                </a:lnTo>
                <a:lnTo>
                  <a:pt x="32880" y="380"/>
                </a:lnTo>
                <a:lnTo>
                  <a:pt x="22669" y="0"/>
                </a:lnTo>
                <a:close/>
              </a:path>
            </a:pathLst>
          </a:custGeom>
          <a:solidFill>
            <a:srgbClr val="FFFFFF"/>
          </a:solidFill>
        </p:spPr>
        <p:txBody>
          <a:bodyPr wrap="square" lIns="0" tIns="0" rIns="0" bIns="0" rtlCol="0"/>
          <a:lstStyle/>
          <a:p/>
        </p:txBody>
      </p:sp>
      <p:sp>
        <p:nvSpPr>
          <p:cNvPr id="90" name="object 9"/>
          <p:cNvSpPr/>
          <p:nvPr/>
        </p:nvSpPr>
        <p:spPr>
          <a:xfrm>
            <a:off x="2321068" y="4709043"/>
            <a:ext cx="67310" cy="53340"/>
          </a:xfrm>
          <a:custGeom>
            <a:avLst/>
            <a:gdLst/>
            <a:ahLst/>
            <a:cxnLst/>
            <a:rect l="l" t="t" r="r" b="b"/>
            <a:pathLst>
              <a:path w="67309" h="53339">
                <a:moveTo>
                  <a:pt x="47980" y="0"/>
                </a:moveTo>
                <a:lnTo>
                  <a:pt x="0" y="0"/>
                </a:lnTo>
                <a:lnTo>
                  <a:pt x="11963" y="2158"/>
                </a:lnTo>
                <a:lnTo>
                  <a:pt x="21742" y="8000"/>
                </a:lnTo>
                <a:lnTo>
                  <a:pt x="28346" y="16509"/>
                </a:lnTo>
                <a:lnTo>
                  <a:pt x="30759" y="26670"/>
                </a:lnTo>
                <a:lnTo>
                  <a:pt x="28346" y="37210"/>
                </a:lnTo>
                <a:lnTo>
                  <a:pt x="21742" y="45720"/>
                </a:lnTo>
                <a:lnTo>
                  <a:pt x="11963" y="51307"/>
                </a:lnTo>
                <a:lnTo>
                  <a:pt x="0" y="53339"/>
                </a:lnTo>
                <a:lnTo>
                  <a:pt x="60121" y="53339"/>
                </a:lnTo>
                <a:lnTo>
                  <a:pt x="60858" y="52070"/>
                </a:lnTo>
                <a:lnTo>
                  <a:pt x="61353" y="49022"/>
                </a:lnTo>
                <a:lnTo>
                  <a:pt x="48259" y="49022"/>
                </a:lnTo>
                <a:lnTo>
                  <a:pt x="42125" y="46989"/>
                </a:lnTo>
                <a:lnTo>
                  <a:pt x="38176" y="42672"/>
                </a:lnTo>
                <a:lnTo>
                  <a:pt x="46088" y="41655"/>
                </a:lnTo>
                <a:lnTo>
                  <a:pt x="54495" y="38353"/>
                </a:lnTo>
                <a:lnTo>
                  <a:pt x="61899" y="32511"/>
                </a:lnTo>
                <a:lnTo>
                  <a:pt x="66827" y="24002"/>
                </a:lnTo>
                <a:lnTo>
                  <a:pt x="67271" y="15112"/>
                </a:lnTo>
                <a:lnTo>
                  <a:pt x="45961" y="15112"/>
                </a:lnTo>
                <a:lnTo>
                  <a:pt x="39243" y="14224"/>
                </a:lnTo>
                <a:lnTo>
                  <a:pt x="44399" y="9016"/>
                </a:lnTo>
                <a:lnTo>
                  <a:pt x="47866" y="1777"/>
                </a:lnTo>
                <a:lnTo>
                  <a:pt x="47980" y="0"/>
                </a:lnTo>
                <a:close/>
              </a:path>
            </a:pathLst>
          </a:custGeom>
          <a:solidFill>
            <a:srgbClr val="FFFFFF"/>
          </a:solidFill>
        </p:spPr>
        <p:txBody>
          <a:bodyPr wrap="square" lIns="0" tIns="0" rIns="0" bIns="0" rtlCol="0"/>
          <a:lstStyle/>
          <a:p/>
        </p:txBody>
      </p:sp>
      <p:sp>
        <p:nvSpPr>
          <p:cNvPr id="95" name="object 10"/>
          <p:cNvSpPr/>
          <p:nvPr/>
        </p:nvSpPr>
        <p:spPr>
          <a:xfrm>
            <a:off x="2367029" y="4712599"/>
            <a:ext cx="21590" cy="12065"/>
          </a:xfrm>
          <a:custGeom>
            <a:avLst/>
            <a:gdLst/>
            <a:ahLst/>
            <a:cxnLst/>
            <a:rect l="l" t="t" r="r" b="b"/>
            <a:pathLst>
              <a:path w="21590" h="12064">
                <a:moveTo>
                  <a:pt x="12382" y="0"/>
                </a:moveTo>
                <a:lnTo>
                  <a:pt x="11036" y="5460"/>
                </a:lnTo>
                <a:lnTo>
                  <a:pt x="6413" y="9651"/>
                </a:lnTo>
                <a:lnTo>
                  <a:pt x="0" y="11556"/>
                </a:lnTo>
                <a:lnTo>
                  <a:pt x="21310" y="11556"/>
                </a:lnTo>
                <a:lnTo>
                  <a:pt x="21336" y="11175"/>
                </a:lnTo>
                <a:lnTo>
                  <a:pt x="18211" y="4825"/>
                </a:lnTo>
                <a:lnTo>
                  <a:pt x="14300" y="1143"/>
                </a:lnTo>
                <a:lnTo>
                  <a:pt x="12382" y="0"/>
                </a:lnTo>
                <a:close/>
              </a:path>
            </a:pathLst>
          </a:custGeom>
          <a:solidFill>
            <a:srgbClr val="FFFFFF"/>
          </a:solidFill>
        </p:spPr>
        <p:txBody>
          <a:bodyPr wrap="square" lIns="0" tIns="0" rIns="0" bIns="0" rtlCol="0"/>
          <a:lstStyle/>
          <a:p/>
        </p:txBody>
      </p:sp>
      <p:sp>
        <p:nvSpPr>
          <p:cNvPr id="96" name="object 11"/>
          <p:cNvSpPr/>
          <p:nvPr/>
        </p:nvSpPr>
        <p:spPr>
          <a:xfrm>
            <a:off x="2253161" y="4714377"/>
            <a:ext cx="50165" cy="45720"/>
          </a:xfrm>
          <a:custGeom>
            <a:avLst/>
            <a:gdLst/>
            <a:ahLst/>
            <a:cxnLst/>
            <a:rect l="l" t="t" r="r" b="b"/>
            <a:pathLst>
              <a:path w="50165" h="45719">
                <a:moveTo>
                  <a:pt x="49847" y="0"/>
                </a:moveTo>
                <a:lnTo>
                  <a:pt x="18580" y="0"/>
                </a:lnTo>
                <a:lnTo>
                  <a:pt x="24714" y="2286"/>
                </a:lnTo>
                <a:lnTo>
                  <a:pt x="28663" y="7112"/>
                </a:lnTo>
                <a:lnTo>
                  <a:pt x="0" y="33781"/>
                </a:lnTo>
                <a:lnTo>
                  <a:pt x="3073" y="40131"/>
                </a:lnTo>
                <a:lnTo>
                  <a:pt x="6731" y="44069"/>
                </a:lnTo>
                <a:lnTo>
                  <a:pt x="8496" y="45339"/>
                </a:lnTo>
                <a:lnTo>
                  <a:pt x="10287" y="39497"/>
                </a:lnTo>
                <a:lnTo>
                  <a:pt x="14871" y="35432"/>
                </a:lnTo>
                <a:lnTo>
                  <a:pt x="21031" y="33654"/>
                </a:lnTo>
                <a:lnTo>
                  <a:pt x="39878" y="33654"/>
                </a:lnTo>
                <a:lnTo>
                  <a:pt x="38531" y="31876"/>
                </a:lnTo>
                <a:lnTo>
                  <a:pt x="36093" y="21336"/>
                </a:lnTo>
                <a:lnTo>
                  <a:pt x="38531" y="11175"/>
                </a:lnTo>
                <a:lnTo>
                  <a:pt x="45237" y="2667"/>
                </a:lnTo>
                <a:lnTo>
                  <a:pt x="49847" y="0"/>
                </a:lnTo>
                <a:close/>
              </a:path>
            </a:pathLst>
          </a:custGeom>
          <a:solidFill>
            <a:srgbClr val="FFFFFF"/>
          </a:solidFill>
        </p:spPr>
        <p:txBody>
          <a:bodyPr wrap="square" lIns="0" tIns="0" rIns="0" bIns="0" rtlCol="0"/>
          <a:lstStyle/>
          <a:p/>
        </p:txBody>
      </p:sp>
      <p:sp>
        <p:nvSpPr>
          <p:cNvPr id="97" name="object 12"/>
          <p:cNvSpPr/>
          <p:nvPr/>
        </p:nvSpPr>
        <p:spPr>
          <a:xfrm>
            <a:off x="2271652" y="4748032"/>
            <a:ext cx="109855" cy="40005"/>
          </a:xfrm>
          <a:custGeom>
            <a:avLst/>
            <a:gdLst/>
            <a:ahLst/>
            <a:cxnLst/>
            <a:rect l="l" t="t" r="r" b="b"/>
            <a:pathLst>
              <a:path w="109855" h="40005">
                <a:moveTo>
                  <a:pt x="21386" y="0"/>
                </a:moveTo>
                <a:lnTo>
                  <a:pt x="2539" y="0"/>
                </a:lnTo>
                <a:lnTo>
                  <a:pt x="9105" y="1016"/>
                </a:lnTo>
                <a:lnTo>
                  <a:pt x="3949" y="6096"/>
                </a:lnTo>
                <a:lnTo>
                  <a:pt x="482" y="13081"/>
                </a:lnTo>
                <a:lnTo>
                  <a:pt x="0" y="21336"/>
                </a:lnTo>
                <a:lnTo>
                  <a:pt x="3797" y="30479"/>
                </a:lnTo>
                <a:lnTo>
                  <a:pt x="11480" y="36702"/>
                </a:lnTo>
                <a:lnTo>
                  <a:pt x="19050" y="39243"/>
                </a:lnTo>
                <a:lnTo>
                  <a:pt x="24841" y="39624"/>
                </a:lnTo>
                <a:lnTo>
                  <a:pt x="27139" y="39370"/>
                </a:lnTo>
                <a:lnTo>
                  <a:pt x="23329" y="34417"/>
                </a:lnTo>
                <a:lnTo>
                  <a:pt x="22898" y="28575"/>
                </a:lnTo>
                <a:lnTo>
                  <a:pt x="25653" y="23241"/>
                </a:lnTo>
                <a:lnTo>
                  <a:pt x="31394" y="19812"/>
                </a:lnTo>
                <a:lnTo>
                  <a:pt x="106159" y="19812"/>
                </a:lnTo>
                <a:lnTo>
                  <a:pt x="106908" y="19176"/>
                </a:lnTo>
                <a:lnTo>
                  <a:pt x="109537" y="14350"/>
                </a:lnTo>
                <a:lnTo>
                  <a:pt x="49415" y="14350"/>
                </a:lnTo>
                <a:lnTo>
                  <a:pt x="36842" y="12319"/>
                </a:lnTo>
                <a:lnTo>
                  <a:pt x="26746" y="6731"/>
                </a:lnTo>
                <a:lnTo>
                  <a:pt x="21386" y="0"/>
                </a:lnTo>
                <a:close/>
              </a:path>
            </a:pathLst>
          </a:custGeom>
          <a:solidFill>
            <a:srgbClr val="FFFFFF"/>
          </a:solidFill>
        </p:spPr>
        <p:txBody>
          <a:bodyPr wrap="square" lIns="0" tIns="0" rIns="0" bIns="0" rtlCol="0"/>
          <a:lstStyle/>
          <a:p/>
        </p:txBody>
      </p:sp>
      <p:sp>
        <p:nvSpPr>
          <p:cNvPr id="98" name="object 13"/>
          <p:cNvSpPr/>
          <p:nvPr/>
        </p:nvSpPr>
        <p:spPr>
          <a:xfrm>
            <a:off x="2369328" y="4754382"/>
            <a:ext cx="13335" cy="3810"/>
          </a:xfrm>
          <a:custGeom>
            <a:avLst/>
            <a:gdLst/>
            <a:ahLst/>
            <a:cxnLst/>
            <a:rect l="l" t="t" r="r" b="b"/>
            <a:pathLst>
              <a:path w="13334" h="3810">
                <a:moveTo>
                  <a:pt x="13258" y="0"/>
                </a:moveTo>
                <a:lnTo>
                  <a:pt x="6934" y="3301"/>
                </a:lnTo>
                <a:lnTo>
                  <a:pt x="0" y="3683"/>
                </a:lnTo>
                <a:lnTo>
                  <a:pt x="13093" y="3683"/>
                </a:lnTo>
                <a:lnTo>
                  <a:pt x="13153" y="3301"/>
                </a:lnTo>
                <a:lnTo>
                  <a:pt x="13258" y="0"/>
                </a:lnTo>
                <a:close/>
              </a:path>
            </a:pathLst>
          </a:custGeom>
          <a:solidFill>
            <a:srgbClr val="FFFFFF"/>
          </a:solidFill>
        </p:spPr>
        <p:txBody>
          <a:bodyPr wrap="square" lIns="0" tIns="0" rIns="0" bIns="0" rtlCol="0"/>
          <a:lstStyle/>
          <a:p/>
        </p:txBody>
      </p:sp>
      <p:sp>
        <p:nvSpPr>
          <p:cNvPr id="99" name="object 14"/>
          <p:cNvSpPr/>
          <p:nvPr/>
        </p:nvSpPr>
        <p:spPr>
          <a:xfrm>
            <a:off x="2303047" y="4767844"/>
            <a:ext cx="74930" cy="25400"/>
          </a:xfrm>
          <a:custGeom>
            <a:avLst/>
            <a:gdLst/>
            <a:ahLst/>
            <a:cxnLst/>
            <a:rect l="l" t="t" r="r" b="b"/>
            <a:pathLst>
              <a:path w="74930" h="25400">
                <a:moveTo>
                  <a:pt x="74764" y="0"/>
                </a:moveTo>
                <a:lnTo>
                  <a:pt x="0" y="0"/>
                </a:lnTo>
                <a:lnTo>
                  <a:pt x="32169" y="24891"/>
                </a:lnTo>
                <a:lnTo>
                  <a:pt x="39763" y="22351"/>
                </a:lnTo>
                <a:lnTo>
                  <a:pt x="44183" y="19303"/>
                </a:lnTo>
                <a:lnTo>
                  <a:pt x="45605" y="17779"/>
                </a:lnTo>
                <a:lnTo>
                  <a:pt x="38379" y="16255"/>
                </a:lnTo>
                <a:lnTo>
                  <a:pt x="33134" y="12319"/>
                </a:lnTo>
                <a:lnTo>
                  <a:pt x="30784" y="7111"/>
                </a:lnTo>
                <a:lnTo>
                  <a:pt x="30911" y="5714"/>
                </a:lnTo>
                <a:lnTo>
                  <a:pt x="31800" y="888"/>
                </a:lnTo>
                <a:lnTo>
                  <a:pt x="73621" y="888"/>
                </a:lnTo>
                <a:lnTo>
                  <a:pt x="74764" y="0"/>
                </a:lnTo>
                <a:close/>
              </a:path>
            </a:pathLst>
          </a:custGeom>
          <a:solidFill>
            <a:srgbClr val="FFFFFF"/>
          </a:solidFill>
        </p:spPr>
        <p:txBody>
          <a:bodyPr wrap="square" lIns="0" tIns="0" rIns="0" bIns="0" rtlCol="0"/>
          <a:lstStyle/>
          <a:p/>
        </p:txBody>
      </p:sp>
      <p:sp>
        <p:nvSpPr>
          <p:cNvPr id="100" name="object 15"/>
          <p:cNvSpPr/>
          <p:nvPr/>
        </p:nvSpPr>
        <p:spPr>
          <a:xfrm>
            <a:off x="2334848" y="4768733"/>
            <a:ext cx="41910" cy="8255"/>
          </a:xfrm>
          <a:custGeom>
            <a:avLst/>
            <a:gdLst/>
            <a:ahLst/>
            <a:cxnLst/>
            <a:rect l="l" t="t" r="r" b="b"/>
            <a:pathLst>
              <a:path w="41909" h="8255">
                <a:moveTo>
                  <a:pt x="41821" y="0"/>
                </a:moveTo>
                <a:lnTo>
                  <a:pt x="0" y="0"/>
                </a:lnTo>
                <a:lnTo>
                  <a:pt x="6832" y="4825"/>
                </a:lnTo>
                <a:lnTo>
                  <a:pt x="15659" y="7874"/>
                </a:lnTo>
                <a:lnTo>
                  <a:pt x="25666" y="8127"/>
                </a:lnTo>
                <a:lnTo>
                  <a:pt x="36080" y="4445"/>
                </a:lnTo>
                <a:lnTo>
                  <a:pt x="41821" y="0"/>
                </a:lnTo>
                <a:close/>
              </a:path>
            </a:pathLst>
          </a:custGeom>
          <a:solidFill>
            <a:srgbClr val="FFFFFF"/>
          </a:solidFill>
        </p:spPr>
        <p:txBody>
          <a:bodyPr wrap="square" lIns="0" tIns="0" rIns="0" bIns="0" rtlCol="0"/>
          <a:lstStyle/>
          <a:p/>
        </p:txBody>
      </p:sp>
      <p:sp>
        <p:nvSpPr>
          <p:cNvPr id="101" name="object 16"/>
          <p:cNvSpPr/>
          <p:nvPr/>
        </p:nvSpPr>
        <p:spPr>
          <a:xfrm>
            <a:off x="2114973" y="4858985"/>
            <a:ext cx="411480" cy="203200"/>
          </a:xfrm>
          <a:custGeom>
            <a:avLst/>
            <a:gdLst/>
            <a:ahLst/>
            <a:cxnLst/>
            <a:rect l="l" t="t" r="r" b="b"/>
            <a:pathLst>
              <a:path w="411480" h="203200">
                <a:moveTo>
                  <a:pt x="334441" y="0"/>
                </a:moveTo>
                <a:lnTo>
                  <a:pt x="76682" y="0"/>
                </a:lnTo>
                <a:lnTo>
                  <a:pt x="45923" y="19557"/>
                </a:lnTo>
                <a:lnTo>
                  <a:pt x="317" y="182625"/>
                </a:lnTo>
                <a:lnTo>
                  <a:pt x="0" y="190626"/>
                </a:lnTo>
                <a:lnTo>
                  <a:pt x="3365" y="197230"/>
                </a:lnTo>
                <a:lnTo>
                  <a:pt x="9715" y="201549"/>
                </a:lnTo>
                <a:lnTo>
                  <a:pt x="18351" y="203073"/>
                </a:lnTo>
                <a:lnTo>
                  <a:pt x="392772" y="203073"/>
                </a:lnTo>
                <a:lnTo>
                  <a:pt x="401866" y="201549"/>
                </a:lnTo>
                <a:lnTo>
                  <a:pt x="408165" y="197230"/>
                </a:lnTo>
                <a:lnTo>
                  <a:pt x="411276" y="190626"/>
                </a:lnTo>
                <a:lnTo>
                  <a:pt x="410870" y="183515"/>
                </a:lnTo>
                <a:lnTo>
                  <a:pt x="24714" y="182625"/>
                </a:lnTo>
                <a:lnTo>
                  <a:pt x="44869" y="111251"/>
                </a:lnTo>
                <a:lnTo>
                  <a:pt x="390867" y="111251"/>
                </a:lnTo>
                <a:lnTo>
                  <a:pt x="385140" y="90804"/>
                </a:lnTo>
                <a:lnTo>
                  <a:pt x="51231" y="90804"/>
                </a:lnTo>
                <a:lnTo>
                  <a:pt x="70319" y="24892"/>
                </a:lnTo>
                <a:lnTo>
                  <a:pt x="70319" y="22225"/>
                </a:lnTo>
                <a:lnTo>
                  <a:pt x="74574" y="19557"/>
                </a:lnTo>
                <a:lnTo>
                  <a:pt x="365201" y="19557"/>
                </a:lnTo>
                <a:lnTo>
                  <a:pt x="334441" y="0"/>
                </a:lnTo>
                <a:close/>
              </a:path>
            </a:pathLst>
          </a:custGeom>
          <a:solidFill>
            <a:srgbClr val="FFFFFF"/>
          </a:solidFill>
        </p:spPr>
        <p:txBody>
          <a:bodyPr wrap="square" lIns="0" tIns="0" rIns="0" bIns="0" rtlCol="0"/>
          <a:lstStyle/>
          <a:p/>
        </p:txBody>
      </p:sp>
      <p:sp>
        <p:nvSpPr>
          <p:cNvPr id="102" name="object 17"/>
          <p:cNvSpPr/>
          <p:nvPr/>
        </p:nvSpPr>
        <p:spPr>
          <a:xfrm>
            <a:off x="2320541" y="4841734"/>
            <a:ext cx="0" cy="71755"/>
          </a:xfrm>
          <a:custGeom>
            <a:avLst/>
            <a:gdLst/>
            <a:ahLst/>
            <a:cxnLst/>
            <a:rect l="l" t="t" r="r" b="b"/>
            <a:pathLst>
              <a:path h="71755">
                <a:moveTo>
                  <a:pt x="0" y="0"/>
                </a:moveTo>
                <a:lnTo>
                  <a:pt x="0" y="71271"/>
                </a:lnTo>
              </a:path>
            </a:pathLst>
          </a:custGeom>
          <a:ln w="24396">
            <a:solidFill>
              <a:srgbClr val="FFFFFF"/>
            </a:solidFill>
          </a:ln>
        </p:spPr>
        <p:txBody>
          <a:bodyPr wrap="square" lIns="0" tIns="0" rIns="0" bIns="0" rtlCol="0"/>
          <a:lstStyle/>
          <a:p/>
        </p:txBody>
      </p:sp>
      <p:sp>
        <p:nvSpPr>
          <p:cNvPr id="103" name="object 18"/>
          <p:cNvSpPr/>
          <p:nvPr/>
        </p:nvSpPr>
        <p:spPr>
          <a:xfrm>
            <a:off x="2451548" y="4841758"/>
            <a:ext cx="48895" cy="71755"/>
          </a:xfrm>
          <a:custGeom>
            <a:avLst/>
            <a:gdLst/>
            <a:ahLst/>
            <a:cxnLst/>
            <a:rect l="l" t="t" r="r" b="b"/>
            <a:pathLst>
              <a:path w="48894" h="71755">
                <a:moveTo>
                  <a:pt x="28625" y="0"/>
                </a:moveTo>
                <a:lnTo>
                  <a:pt x="0" y="0"/>
                </a:lnTo>
                <a:lnTo>
                  <a:pt x="4229" y="2667"/>
                </a:lnTo>
                <a:lnTo>
                  <a:pt x="4229" y="5334"/>
                </a:lnTo>
                <a:lnTo>
                  <a:pt x="23317" y="71247"/>
                </a:lnTo>
                <a:lnTo>
                  <a:pt x="48564" y="71247"/>
                </a:lnTo>
                <a:lnTo>
                  <a:pt x="28625" y="0"/>
                </a:lnTo>
                <a:close/>
              </a:path>
            </a:pathLst>
          </a:custGeom>
          <a:solidFill>
            <a:srgbClr val="FFFFFF"/>
          </a:solidFill>
        </p:spPr>
        <p:txBody>
          <a:bodyPr wrap="square" lIns="0" tIns="0" rIns="0" bIns="0" rtlCol="0"/>
          <a:lstStyle/>
          <a:p/>
        </p:txBody>
      </p:sp>
      <p:sp>
        <p:nvSpPr>
          <p:cNvPr id="104" name="object 19"/>
          <p:cNvSpPr/>
          <p:nvPr/>
        </p:nvSpPr>
        <p:spPr>
          <a:xfrm>
            <a:off x="2320541" y="4933555"/>
            <a:ext cx="0" cy="71755"/>
          </a:xfrm>
          <a:custGeom>
            <a:avLst/>
            <a:gdLst/>
            <a:ahLst/>
            <a:cxnLst/>
            <a:rect l="l" t="t" r="r" b="b"/>
            <a:pathLst>
              <a:path h="71755">
                <a:moveTo>
                  <a:pt x="0" y="0"/>
                </a:moveTo>
                <a:lnTo>
                  <a:pt x="0" y="71271"/>
                </a:lnTo>
              </a:path>
            </a:pathLst>
          </a:custGeom>
          <a:ln w="24396">
            <a:solidFill>
              <a:srgbClr val="FFFFFF"/>
            </a:solidFill>
          </a:ln>
        </p:spPr>
        <p:txBody>
          <a:bodyPr wrap="square" lIns="0" tIns="0" rIns="0" bIns="0" rtlCol="0"/>
          <a:lstStyle/>
          <a:p/>
        </p:txBody>
      </p:sp>
      <p:sp>
        <p:nvSpPr>
          <p:cNvPr id="105" name="object 20"/>
          <p:cNvSpPr/>
          <p:nvPr/>
        </p:nvSpPr>
        <p:spPr>
          <a:xfrm>
            <a:off x="2481241" y="4933452"/>
            <a:ext cx="45085" cy="72390"/>
          </a:xfrm>
          <a:custGeom>
            <a:avLst/>
            <a:gdLst/>
            <a:ahLst/>
            <a:cxnLst/>
            <a:rect l="l" t="t" r="r" b="b"/>
            <a:pathLst>
              <a:path w="45084" h="72389">
                <a:moveTo>
                  <a:pt x="24599" y="0"/>
                </a:moveTo>
                <a:lnTo>
                  <a:pt x="0" y="0"/>
                </a:lnTo>
                <a:lnTo>
                  <a:pt x="20154" y="72263"/>
                </a:lnTo>
                <a:lnTo>
                  <a:pt x="44602" y="72263"/>
                </a:lnTo>
                <a:lnTo>
                  <a:pt x="44551" y="71374"/>
                </a:lnTo>
                <a:lnTo>
                  <a:pt x="24599" y="0"/>
                </a:lnTo>
                <a:close/>
              </a:path>
            </a:pathLst>
          </a:custGeom>
          <a:solidFill>
            <a:srgbClr val="FFFFFF"/>
          </a:solidFill>
        </p:spPr>
        <p:txBody>
          <a:bodyPr wrap="square" lIns="0" tIns="0" rIns="0" bIns="0" rtlCol="0"/>
          <a:lstStyle/>
          <a:p/>
        </p:txBody>
      </p:sp>
      <p:sp>
        <p:nvSpPr>
          <p:cNvPr id="106" name="object 21"/>
          <p:cNvSpPr/>
          <p:nvPr/>
        </p:nvSpPr>
        <p:spPr>
          <a:xfrm>
            <a:off x="2275450" y="5056467"/>
            <a:ext cx="90170" cy="0"/>
          </a:xfrm>
          <a:custGeom>
            <a:avLst/>
            <a:gdLst/>
            <a:ahLst/>
            <a:cxnLst/>
            <a:rect l="l" t="t" r="r" b="b"/>
            <a:pathLst>
              <a:path w="90169">
                <a:moveTo>
                  <a:pt x="0" y="0"/>
                </a:moveTo>
                <a:lnTo>
                  <a:pt x="90169" y="0"/>
                </a:lnTo>
              </a:path>
            </a:pathLst>
          </a:custGeom>
          <a:ln w="39212">
            <a:solidFill>
              <a:srgbClr val="FFFFFF"/>
            </a:solidFill>
          </a:ln>
        </p:spPr>
        <p:txBody>
          <a:bodyPr wrap="square" lIns="0" tIns="0" rIns="0" bIns="0" rtlCol="0"/>
          <a:lstStyle/>
          <a:p/>
        </p:txBody>
      </p:sp>
      <p:sp>
        <p:nvSpPr>
          <p:cNvPr id="107" name="object 22"/>
          <p:cNvSpPr/>
          <p:nvPr/>
        </p:nvSpPr>
        <p:spPr>
          <a:xfrm>
            <a:off x="2168325" y="5084074"/>
            <a:ext cx="304800" cy="0"/>
          </a:xfrm>
          <a:custGeom>
            <a:avLst/>
            <a:gdLst/>
            <a:ahLst/>
            <a:cxnLst/>
            <a:rect l="l" t="t" r="r" b="b"/>
            <a:pathLst>
              <a:path w="304800">
                <a:moveTo>
                  <a:pt x="0" y="0"/>
                </a:moveTo>
                <a:lnTo>
                  <a:pt x="304419" y="0"/>
                </a:lnTo>
              </a:path>
            </a:pathLst>
          </a:custGeom>
          <a:ln w="16001">
            <a:solidFill>
              <a:srgbClr val="FFFFFF"/>
            </a:solidFill>
          </a:ln>
        </p:spPr>
        <p:txBody>
          <a:bodyPr wrap="square" lIns="0" tIns="0" rIns="0" bIns="0" rtlCol="0"/>
          <a:lstStyle/>
          <a:p/>
        </p:txBody>
      </p:sp>
      <p:sp>
        <p:nvSpPr>
          <p:cNvPr id="117" name="object 32"/>
          <p:cNvSpPr/>
          <p:nvPr/>
        </p:nvSpPr>
        <p:spPr>
          <a:xfrm>
            <a:off x="3987209" y="4635323"/>
            <a:ext cx="612140" cy="513715"/>
          </a:xfrm>
          <a:custGeom>
            <a:avLst/>
            <a:gdLst/>
            <a:ahLst/>
            <a:cxnLst/>
            <a:rect l="l" t="t" r="r" b="b"/>
            <a:pathLst>
              <a:path w="612139" h="513714">
                <a:moveTo>
                  <a:pt x="543178" y="0"/>
                </a:moveTo>
                <a:lnTo>
                  <a:pt x="68960" y="0"/>
                </a:lnTo>
                <a:lnTo>
                  <a:pt x="42037" y="4572"/>
                </a:lnTo>
                <a:lnTo>
                  <a:pt x="20192" y="16891"/>
                </a:lnTo>
                <a:lnTo>
                  <a:pt x="5460" y="35305"/>
                </a:lnTo>
                <a:lnTo>
                  <a:pt x="0" y="57911"/>
                </a:lnTo>
                <a:lnTo>
                  <a:pt x="0" y="455295"/>
                </a:lnTo>
                <a:lnTo>
                  <a:pt x="5460" y="477900"/>
                </a:lnTo>
                <a:lnTo>
                  <a:pt x="20192" y="496316"/>
                </a:lnTo>
                <a:lnTo>
                  <a:pt x="42037" y="508761"/>
                </a:lnTo>
                <a:lnTo>
                  <a:pt x="68960" y="513206"/>
                </a:lnTo>
                <a:lnTo>
                  <a:pt x="543178" y="513206"/>
                </a:lnTo>
                <a:lnTo>
                  <a:pt x="570102" y="508761"/>
                </a:lnTo>
                <a:lnTo>
                  <a:pt x="592074" y="496316"/>
                </a:lnTo>
                <a:lnTo>
                  <a:pt x="606805" y="477900"/>
                </a:lnTo>
                <a:lnTo>
                  <a:pt x="612139" y="455295"/>
                </a:lnTo>
                <a:lnTo>
                  <a:pt x="612139" y="57911"/>
                </a:lnTo>
                <a:lnTo>
                  <a:pt x="606805" y="35305"/>
                </a:lnTo>
                <a:lnTo>
                  <a:pt x="592074" y="16891"/>
                </a:lnTo>
                <a:lnTo>
                  <a:pt x="570102" y="4572"/>
                </a:lnTo>
                <a:lnTo>
                  <a:pt x="543178" y="0"/>
                </a:lnTo>
                <a:close/>
              </a:path>
            </a:pathLst>
          </a:custGeom>
          <a:solidFill>
            <a:schemeClr val="accent6">
              <a:lumMod val="75000"/>
            </a:schemeClr>
          </a:solidFill>
        </p:spPr>
        <p:txBody>
          <a:bodyPr wrap="square" lIns="0" tIns="0" rIns="0" bIns="0" rtlCol="0"/>
          <a:lstStyle/>
          <a:p/>
        </p:txBody>
      </p:sp>
      <p:sp>
        <p:nvSpPr>
          <p:cNvPr id="118" name="object 33"/>
          <p:cNvSpPr/>
          <p:nvPr/>
        </p:nvSpPr>
        <p:spPr>
          <a:xfrm>
            <a:off x="4064933" y="4699331"/>
            <a:ext cx="330200" cy="385445"/>
          </a:xfrm>
          <a:custGeom>
            <a:avLst/>
            <a:gdLst/>
            <a:ahLst/>
            <a:cxnLst/>
            <a:rect l="l" t="t" r="r" b="b"/>
            <a:pathLst>
              <a:path w="330200" h="385444">
                <a:moveTo>
                  <a:pt x="229361" y="0"/>
                </a:moveTo>
                <a:lnTo>
                  <a:pt x="182879" y="3937"/>
                </a:lnTo>
                <a:lnTo>
                  <a:pt x="139826" y="15113"/>
                </a:lnTo>
                <a:lnTo>
                  <a:pt x="100837" y="32893"/>
                </a:lnTo>
                <a:lnTo>
                  <a:pt x="66928" y="56515"/>
                </a:lnTo>
                <a:lnTo>
                  <a:pt x="38988" y="84963"/>
                </a:lnTo>
                <a:lnTo>
                  <a:pt x="17906" y="117728"/>
                </a:lnTo>
                <a:lnTo>
                  <a:pt x="4571" y="153797"/>
                </a:lnTo>
                <a:lnTo>
                  <a:pt x="0" y="192531"/>
                </a:lnTo>
                <a:lnTo>
                  <a:pt x="4571" y="231267"/>
                </a:lnTo>
                <a:lnTo>
                  <a:pt x="17906" y="267335"/>
                </a:lnTo>
                <a:lnTo>
                  <a:pt x="38988" y="300100"/>
                </a:lnTo>
                <a:lnTo>
                  <a:pt x="66928" y="328549"/>
                </a:lnTo>
                <a:lnTo>
                  <a:pt x="100837" y="352044"/>
                </a:lnTo>
                <a:lnTo>
                  <a:pt x="139826" y="369824"/>
                </a:lnTo>
                <a:lnTo>
                  <a:pt x="182879" y="381126"/>
                </a:lnTo>
                <a:lnTo>
                  <a:pt x="229361" y="385064"/>
                </a:lnTo>
                <a:lnTo>
                  <a:pt x="275463" y="381126"/>
                </a:lnTo>
                <a:lnTo>
                  <a:pt x="318515" y="369824"/>
                </a:lnTo>
                <a:lnTo>
                  <a:pt x="330200" y="364490"/>
                </a:lnTo>
                <a:lnTo>
                  <a:pt x="229361" y="364490"/>
                </a:lnTo>
                <a:lnTo>
                  <a:pt x="182117" y="360045"/>
                </a:lnTo>
                <a:lnTo>
                  <a:pt x="138810" y="347091"/>
                </a:lnTo>
                <a:lnTo>
                  <a:pt x="100583" y="326898"/>
                </a:lnTo>
                <a:lnTo>
                  <a:pt x="68706" y="300227"/>
                </a:lnTo>
                <a:lnTo>
                  <a:pt x="44322" y="268350"/>
                </a:lnTo>
                <a:lnTo>
                  <a:pt x="28828" y="232028"/>
                </a:lnTo>
                <a:lnTo>
                  <a:pt x="23367" y="192531"/>
                </a:lnTo>
                <a:lnTo>
                  <a:pt x="28828" y="152908"/>
                </a:lnTo>
                <a:lnTo>
                  <a:pt x="44322" y="116713"/>
                </a:lnTo>
                <a:lnTo>
                  <a:pt x="68706" y="84836"/>
                </a:lnTo>
                <a:lnTo>
                  <a:pt x="100583" y="58166"/>
                </a:lnTo>
                <a:lnTo>
                  <a:pt x="138810" y="37973"/>
                </a:lnTo>
                <a:lnTo>
                  <a:pt x="182117" y="25019"/>
                </a:lnTo>
                <a:lnTo>
                  <a:pt x="229361" y="20447"/>
                </a:lnTo>
                <a:lnTo>
                  <a:pt x="330200" y="20447"/>
                </a:lnTo>
                <a:lnTo>
                  <a:pt x="318515" y="15113"/>
                </a:lnTo>
                <a:lnTo>
                  <a:pt x="275463" y="3937"/>
                </a:lnTo>
                <a:lnTo>
                  <a:pt x="229361" y="0"/>
                </a:lnTo>
                <a:close/>
              </a:path>
            </a:pathLst>
          </a:custGeom>
          <a:solidFill>
            <a:srgbClr val="FFFFFF"/>
          </a:solidFill>
        </p:spPr>
        <p:txBody>
          <a:bodyPr wrap="square" lIns="0" tIns="0" rIns="0" bIns="0" rtlCol="0"/>
          <a:lstStyle/>
          <a:p/>
        </p:txBody>
      </p:sp>
      <p:sp>
        <p:nvSpPr>
          <p:cNvPr id="119" name="object 34"/>
          <p:cNvSpPr/>
          <p:nvPr/>
        </p:nvSpPr>
        <p:spPr>
          <a:xfrm>
            <a:off x="4294294" y="4719778"/>
            <a:ext cx="229870" cy="344170"/>
          </a:xfrm>
          <a:custGeom>
            <a:avLst/>
            <a:gdLst/>
            <a:ahLst/>
            <a:cxnLst/>
            <a:rect l="l" t="t" r="r" b="b"/>
            <a:pathLst>
              <a:path w="229870" h="344169">
                <a:moveTo>
                  <a:pt x="100838" y="0"/>
                </a:moveTo>
                <a:lnTo>
                  <a:pt x="0" y="0"/>
                </a:lnTo>
                <a:lnTo>
                  <a:pt x="46736" y="4572"/>
                </a:lnTo>
                <a:lnTo>
                  <a:pt x="89916" y="17525"/>
                </a:lnTo>
                <a:lnTo>
                  <a:pt x="127889" y="37719"/>
                </a:lnTo>
                <a:lnTo>
                  <a:pt x="159766" y="64389"/>
                </a:lnTo>
                <a:lnTo>
                  <a:pt x="184023" y="96266"/>
                </a:lnTo>
                <a:lnTo>
                  <a:pt x="199517" y="132461"/>
                </a:lnTo>
                <a:lnTo>
                  <a:pt x="204978" y="172084"/>
                </a:lnTo>
                <a:lnTo>
                  <a:pt x="199517" y="211581"/>
                </a:lnTo>
                <a:lnTo>
                  <a:pt x="184023" y="247903"/>
                </a:lnTo>
                <a:lnTo>
                  <a:pt x="159766" y="279780"/>
                </a:lnTo>
                <a:lnTo>
                  <a:pt x="127889" y="306450"/>
                </a:lnTo>
                <a:lnTo>
                  <a:pt x="89916" y="326644"/>
                </a:lnTo>
                <a:lnTo>
                  <a:pt x="46736" y="339598"/>
                </a:lnTo>
                <a:lnTo>
                  <a:pt x="0" y="344043"/>
                </a:lnTo>
                <a:lnTo>
                  <a:pt x="100838" y="344043"/>
                </a:lnTo>
                <a:lnTo>
                  <a:pt x="162052" y="308101"/>
                </a:lnTo>
                <a:lnTo>
                  <a:pt x="190119" y="279653"/>
                </a:lnTo>
                <a:lnTo>
                  <a:pt x="211328" y="246888"/>
                </a:lnTo>
                <a:lnTo>
                  <a:pt x="224663" y="210820"/>
                </a:lnTo>
                <a:lnTo>
                  <a:pt x="229362" y="172084"/>
                </a:lnTo>
                <a:lnTo>
                  <a:pt x="224663" y="133350"/>
                </a:lnTo>
                <a:lnTo>
                  <a:pt x="211328" y="97281"/>
                </a:lnTo>
                <a:lnTo>
                  <a:pt x="190119" y="64516"/>
                </a:lnTo>
                <a:lnTo>
                  <a:pt x="162052" y="36068"/>
                </a:lnTo>
                <a:lnTo>
                  <a:pt x="100838" y="0"/>
                </a:lnTo>
                <a:close/>
              </a:path>
            </a:pathLst>
          </a:custGeom>
          <a:solidFill>
            <a:srgbClr val="FFFFFF"/>
          </a:solidFill>
        </p:spPr>
        <p:txBody>
          <a:bodyPr wrap="square" lIns="0" tIns="0" rIns="0" bIns="0" rtlCol="0"/>
          <a:lstStyle/>
          <a:p/>
        </p:txBody>
      </p:sp>
      <p:sp>
        <p:nvSpPr>
          <p:cNvPr id="120" name="object 35"/>
          <p:cNvSpPr/>
          <p:nvPr/>
        </p:nvSpPr>
        <p:spPr>
          <a:xfrm>
            <a:off x="4110525" y="4737685"/>
            <a:ext cx="365125" cy="308610"/>
          </a:xfrm>
          <a:custGeom>
            <a:avLst/>
            <a:gdLst/>
            <a:ahLst/>
            <a:cxnLst/>
            <a:rect l="l" t="t" r="r" b="b"/>
            <a:pathLst>
              <a:path w="365125" h="308610">
                <a:moveTo>
                  <a:pt x="183768" y="0"/>
                </a:moveTo>
                <a:lnTo>
                  <a:pt x="134747" y="5461"/>
                </a:lnTo>
                <a:lnTo>
                  <a:pt x="90804" y="21082"/>
                </a:lnTo>
                <a:lnTo>
                  <a:pt x="53721" y="45339"/>
                </a:lnTo>
                <a:lnTo>
                  <a:pt x="25018" y="76581"/>
                </a:lnTo>
                <a:lnTo>
                  <a:pt x="6603" y="113411"/>
                </a:lnTo>
                <a:lnTo>
                  <a:pt x="0" y="154177"/>
                </a:lnTo>
                <a:lnTo>
                  <a:pt x="6603" y="194945"/>
                </a:lnTo>
                <a:lnTo>
                  <a:pt x="25018" y="231775"/>
                </a:lnTo>
                <a:lnTo>
                  <a:pt x="53721" y="263017"/>
                </a:lnTo>
                <a:lnTo>
                  <a:pt x="90804" y="287274"/>
                </a:lnTo>
                <a:lnTo>
                  <a:pt x="134747" y="302768"/>
                </a:lnTo>
                <a:lnTo>
                  <a:pt x="183768" y="308356"/>
                </a:lnTo>
                <a:lnTo>
                  <a:pt x="232283" y="302768"/>
                </a:lnTo>
                <a:lnTo>
                  <a:pt x="275971" y="287274"/>
                </a:lnTo>
                <a:lnTo>
                  <a:pt x="298068" y="272669"/>
                </a:lnTo>
                <a:lnTo>
                  <a:pt x="183768" y="272669"/>
                </a:lnTo>
                <a:lnTo>
                  <a:pt x="162305" y="267843"/>
                </a:lnTo>
                <a:lnTo>
                  <a:pt x="145161" y="254635"/>
                </a:lnTo>
                <a:lnTo>
                  <a:pt x="133730" y="235076"/>
                </a:lnTo>
                <a:lnTo>
                  <a:pt x="129666" y="211200"/>
                </a:lnTo>
                <a:lnTo>
                  <a:pt x="131190" y="196976"/>
                </a:lnTo>
                <a:lnTo>
                  <a:pt x="135509" y="183642"/>
                </a:lnTo>
                <a:lnTo>
                  <a:pt x="142112" y="171958"/>
                </a:lnTo>
                <a:lnTo>
                  <a:pt x="150875" y="162179"/>
                </a:lnTo>
                <a:lnTo>
                  <a:pt x="365125" y="162179"/>
                </a:lnTo>
                <a:lnTo>
                  <a:pt x="160400" y="148844"/>
                </a:lnTo>
                <a:lnTo>
                  <a:pt x="136016" y="80137"/>
                </a:lnTo>
                <a:lnTo>
                  <a:pt x="135762" y="73406"/>
                </a:lnTo>
                <a:lnTo>
                  <a:pt x="139446" y="59817"/>
                </a:lnTo>
                <a:lnTo>
                  <a:pt x="174116" y="35941"/>
                </a:lnTo>
                <a:lnTo>
                  <a:pt x="298323" y="35814"/>
                </a:lnTo>
                <a:lnTo>
                  <a:pt x="275971" y="21082"/>
                </a:lnTo>
                <a:lnTo>
                  <a:pt x="232283" y="5461"/>
                </a:lnTo>
                <a:lnTo>
                  <a:pt x="183768" y="0"/>
                </a:lnTo>
                <a:close/>
              </a:path>
            </a:pathLst>
          </a:custGeom>
          <a:solidFill>
            <a:srgbClr val="FFFFFF"/>
          </a:solidFill>
        </p:spPr>
        <p:txBody>
          <a:bodyPr wrap="square" lIns="0" tIns="0" rIns="0" bIns="0" rtlCol="0"/>
          <a:lstStyle/>
          <a:p/>
        </p:txBody>
      </p:sp>
      <p:sp>
        <p:nvSpPr>
          <p:cNvPr id="121" name="object 36"/>
          <p:cNvSpPr/>
          <p:nvPr/>
        </p:nvSpPr>
        <p:spPr>
          <a:xfrm>
            <a:off x="4301025" y="4773499"/>
            <a:ext cx="175895" cy="126364"/>
          </a:xfrm>
          <a:custGeom>
            <a:avLst/>
            <a:gdLst/>
            <a:ahLst/>
            <a:cxnLst/>
            <a:rect l="l" t="t" r="r" b="b"/>
            <a:pathLst>
              <a:path w="175895" h="126364">
                <a:moveTo>
                  <a:pt x="107823" y="0"/>
                </a:moveTo>
                <a:lnTo>
                  <a:pt x="2032" y="0"/>
                </a:lnTo>
                <a:lnTo>
                  <a:pt x="30099" y="14477"/>
                </a:lnTo>
                <a:lnTo>
                  <a:pt x="40004" y="46990"/>
                </a:lnTo>
                <a:lnTo>
                  <a:pt x="20827" y="108584"/>
                </a:lnTo>
                <a:lnTo>
                  <a:pt x="20827" y="111251"/>
                </a:lnTo>
                <a:lnTo>
                  <a:pt x="16637" y="116585"/>
                </a:lnTo>
                <a:lnTo>
                  <a:pt x="9525" y="123062"/>
                </a:lnTo>
                <a:lnTo>
                  <a:pt x="0" y="126365"/>
                </a:lnTo>
                <a:lnTo>
                  <a:pt x="174625" y="126365"/>
                </a:lnTo>
                <a:lnTo>
                  <a:pt x="175895" y="118363"/>
                </a:lnTo>
                <a:lnTo>
                  <a:pt x="169417" y="77597"/>
                </a:lnTo>
                <a:lnTo>
                  <a:pt x="151002" y="40767"/>
                </a:lnTo>
                <a:lnTo>
                  <a:pt x="122427" y="9525"/>
                </a:lnTo>
                <a:lnTo>
                  <a:pt x="107823" y="0"/>
                </a:lnTo>
                <a:close/>
              </a:path>
            </a:pathLst>
          </a:custGeom>
          <a:solidFill>
            <a:srgbClr val="FFFFFF"/>
          </a:solidFill>
        </p:spPr>
        <p:txBody>
          <a:bodyPr wrap="square" lIns="0" tIns="0" rIns="0" bIns="0" rtlCol="0"/>
          <a:lstStyle/>
          <a:p/>
        </p:txBody>
      </p:sp>
      <p:sp>
        <p:nvSpPr>
          <p:cNvPr id="122" name="object 37"/>
          <p:cNvSpPr/>
          <p:nvPr/>
        </p:nvSpPr>
        <p:spPr>
          <a:xfrm>
            <a:off x="4270927" y="4793438"/>
            <a:ext cx="46990" cy="69215"/>
          </a:xfrm>
          <a:custGeom>
            <a:avLst/>
            <a:gdLst/>
            <a:ahLst/>
            <a:cxnLst/>
            <a:rect l="l" t="t" r="r" b="b"/>
            <a:pathLst>
              <a:path w="46989" h="69214">
                <a:moveTo>
                  <a:pt x="27559" y="0"/>
                </a:moveTo>
                <a:lnTo>
                  <a:pt x="0" y="22606"/>
                </a:lnTo>
                <a:lnTo>
                  <a:pt x="10667" y="58293"/>
                </a:lnTo>
                <a:lnTo>
                  <a:pt x="10667" y="60960"/>
                </a:lnTo>
                <a:lnTo>
                  <a:pt x="12700" y="63627"/>
                </a:lnTo>
                <a:lnTo>
                  <a:pt x="15875" y="65405"/>
                </a:lnTo>
                <a:lnTo>
                  <a:pt x="23367" y="68961"/>
                </a:lnTo>
                <a:lnTo>
                  <a:pt x="31876" y="67183"/>
                </a:lnTo>
                <a:lnTo>
                  <a:pt x="36067" y="61849"/>
                </a:lnTo>
                <a:lnTo>
                  <a:pt x="38226" y="60071"/>
                </a:lnTo>
                <a:lnTo>
                  <a:pt x="38226" y="58293"/>
                </a:lnTo>
                <a:lnTo>
                  <a:pt x="39242" y="56515"/>
                </a:lnTo>
                <a:lnTo>
                  <a:pt x="46736" y="21717"/>
                </a:lnTo>
                <a:lnTo>
                  <a:pt x="46609" y="16510"/>
                </a:lnTo>
                <a:lnTo>
                  <a:pt x="44576" y="11430"/>
                </a:lnTo>
                <a:lnTo>
                  <a:pt x="41021" y="6858"/>
                </a:lnTo>
                <a:lnTo>
                  <a:pt x="36067" y="3048"/>
                </a:lnTo>
                <a:lnTo>
                  <a:pt x="27559" y="0"/>
                </a:lnTo>
                <a:close/>
              </a:path>
            </a:pathLst>
          </a:custGeom>
          <a:solidFill>
            <a:srgbClr val="FFFFFF"/>
          </a:solidFill>
        </p:spPr>
        <p:txBody>
          <a:bodyPr wrap="square" lIns="0" tIns="0" rIns="0" bIns="0" rtlCol="0"/>
          <a:lstStyle/>
          <a:p/>
        </p:txBody>
      </p:sp>
      <p:sp>
        <p:nvSpPr>
          <p:cNvPr id="123" name="object 38"/>
          <p:cNvSpPr/>
          <p:nvPr/>
        </p:nvSpPr>
        <p:spPr>
          <a:xfrm>
            <a:off x="4261402" y="4907992"/>
            <a:ext cx="214629" cy="0"/>
          </a:xfrm>
          <a:custGeom>
            <a:avLst/>
            <a:gdLst/>
            <a:ahLst/>
            <a:cxnLst/>
            <a:rect l="l" t="t" r="r" b="b"/>
            <a:pathLst>
              <a:path w="214629">
                <a:moveTo>
                  <a:pt x="0" y="0"/>
                </a:moveTo>
                <a:lnTo>
                  <a:pt x="214249" y="0"/>
                </a:lnTo>
              </a:path>
            </a:pathLst>
          </a:custGeom>
          <a:ln w="16255">
            <a:solidFill>
              <a:srgbClr val="FFFFFF"/>
            </a:solidFill>
          </a:ln>
        </p:spPr>
        <p:txBody>
          <a:bodyPr wrap="square" lIns="0" tIns="0" rIns="0" bIns="0" rtlCol="0"/>
          <a:lstStyle/>
          <a:p/>
        </p:txBody>
      </p:sp>
      <p:sp>
        <p:nvSpPr>
          <p:cNvPr id="124" name="object 39"/>
          <p:cNvSpPr/>
          <p:nvPr/>
        </p:nvSpPr>
        <p:spPr>
          <a:xfrm>
            <a:off x="4294294" y="4901642"/>
            <a:ext cx="181610" cy="109220"/>
          </a:xfrm>
          <a:custGeom>
            <a:avLst/>
            <a:gdLst/>
            <a:ahLst/>
            <a:cxnLst/>
            <a:rect l="l" t="t" r="r" b="b"/>
            <a:pathLst>
              <a:path w="181610" h="109219">
                <a:moveTo>
                  <a:pt x="181102" y="0"/>
                </a:moveTo>
                <a:lnTo>
                  <a:pt x="34036" y="0"/>
                </a:lnTo>
                <a:lnTo>
                  <a:pt x="42037" y="9651"/>
                </a:lnTo>
                <a:lnTo>
                  <a:pt x="48387" y="20954"/>
                </a:lnTo>
                <a:lnTo>
                  <a:pt x="52705" y="33654"/>
                </a:lnTo>
                <a:lnTo>
                  <a:pt x="54102" y="47243"/>
                </a:lnTo>
                <a:lnTo>
                  <a:pt x="49911" y="71119"/>
                </a:lnTo>
                <a:lnTo>
                  <a:pt x="38227" y="90677"/>
                </a:lnTo>
                <a:lnTo>
                  <a:pt x="20955" y="103885"/>
                </a:lnTo>
                <a:lnTo>
                  <a:pt x="0" y="108711"/>
                </a:lnTo>
                <a:lnTo>
                  <a:pt x="114300" y="108711"/>
                </a:lnTo>
                <a:lnTo>
                  <a:pt x="129159" y="99059"/>
                </a:lnTo>
                <a:lnTo>
                  <a:pt x="157734" y="67817"/>
                </a:lnTo>
                <a:lnTo>
                  <a:pt x="176149" y="30987"/>
                </a:lnTo>
                <a:lnTo>
                  <a:pt x="181102" y="0"/>
                </a:lnTo>
                <a:close/>
              </a:path>
            </a:pathLst>
          </a:custGeom>
          <a:solidFill>
            <a:srgbClr val="FFFFFF"/>
          </a:solidFill>
        </p:spPr>
        <p:txBody>
          <a:bodyPr wrap="square" lIns="0" tIns="0" rIns="0" bIns="0" rtlCol="0"/>
          <a:lstStyle/>
          <a:p/>
        </p:txBody>
      </p:sp>
      <p:sp>
        <p:nvSpPr>
          <p:cNvPr id="140" name="object 55"/>
          <p:cNvSpPr/>
          <p:nvPr/>
        </p:nvSpPr>
        <p:spPr>
          <a:xfrm>
            <a:off x="3136201" y="4986814"/>
            <a:ext cx="469900" cy="268209"/>
          </a:xfrm>
          <a:prstGeom prst="rect">
            <a:avLst/>
          </a:prstGeom>
          <a:blipFill>
            <a:blip r:embed="rId3" cstate="print"/>
            <a:stretch>
              <a:fillRect/>
            </a:stretch>
          </a:blipFill>
        </p:spPr>
        <p:txBody>
          <a:bodyPr wrap="square" lIns="0" tIns="0" rIns="0" bIns="0" rtlCol="0"/>
          <a:lstStyle/>
          <a:p/>
        </p:txBody>
      </p:sp>
      <p:sp>
        <p:nvSpPr>
          <p:cNvPr id="141" name="object 56"/>
          <p:cNvSpPr/>
          <p:nvPr/>
        </p:nvSpPr>
        <p:spPr>
          <a:xfrm>
            <a:off x="2774426" y="4986814"/>
            <a:ext cx="483107" cy="268224"/>
          </a:xfrm>
          <a:prstGeom prst="rect">
            <a:avLst/>
          </a:prstGeom>
          <a:blipFill>
            <a:blip r:embed="rId4" cstate="print"/>
            <a:stretch>
              <a:fillRect/>
            </a:stretch>
          </a:blipFill>
        </p:spPr>
        <p:txBody>
          <a:bodyPr wrap="square" lIns="0" tIns="0" rIns="0" bIns="0" rtlCol="0"/>
          <a:lstStyle/>
          <a:p/>
        </p:txBody>
      </p:sp>
      <p:sp>
        <p:nvSpPr>
          <p:cNvPr id="151" name="矩形 150"/>
          <p:cNvSpPr/>
          <p:nvPr/>
        </p:nvSpPr>
        <p:spPr>
          <a:xfrm>
            <a:off x="3352064" y="5265468"/>
            <a:ext cx="2086138" cy="365036"/>
          </a:xfrm>
          <a:prstGeom prst="rect">
            <a:avLst/>
          </a:prstGeom>
        </p:spPr>
        <p:txBody>
          <a:bodyPr wrap="square">
            <a:spAutoFit/>
          </a:bodyPr>
          <a:lstStyle/>
          <a:p>
            <a:pPr>
              <a:lnSpc>
                <a:spcPct val="150000"/>
              </a:lnSpc>
            </a:pPr>
            <a:r>
              <a:rPr lang="zh-CN" altLang="en-US" sz="1400" dirty="0">
                <a:latin typeface="黑体" panose="02010609060101010101" charset="-122"/>
                <a:ea typeface="黑体" panose="02010609060101010101" charset="-122"/>
              </a:rPr>
              <a:t>科学落实生态补偿政策</a:t>
            </a:r>
            <a:endParaRPr lang="zh-CN" altLang="en-US" sz="1400" dirty="0">
              <a:latin typeface="黑体" panose="02010609060101010101" charset="-122"/>
              <a:ea typeface="黑体" panose="02010609060101010101" charset="-122"/>
            </a:endParaRPr>
          </a:p>
        </p:txBody>
      </p:sp>
      <p:sp>
        <p:nvSpPr>
          <p:cNvPr id="152" name="object 5"/>
          <p:cNvSpPr txBox="true"/>
          <p:nvPr/>
        </p:nvSpPr>
        <p:spPr>
          <a:xfrm>
            <a:off x="909564" y="5836061"/>
            <a:ext cx="2551437"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加强科技支撑</a:t>
            </a:r>
            <a:endParaRPr lang="zh-CN" altLang="en-US" sz="1600"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153" name="object 110"/>
          <p:cNvSpPr/>
          <p:nvPr/>
        </p:nvSpPr>
        <p:spPr>
          <a:xfrm>
            <a:off x="1905000" y="6454406"/>
            <a:ext cx="3805164" cy="358314"/>
          </a:xfrm>
          <a:prstGeom prst="roundRect">
            <a:avLst/>
          </a:prstGeom>
          <a:noFill/>
          <a:ln>
            <a:solidFill>
              <a:schemeClr val="tx2">
                <a:lumMod val="60000"/>
                <a:lumOff val="40000"/>
              </a:schemeClr>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积极开发先进生态项目</a:t>
            </a:r>
            <a:endParaRPr lang="zh-CN" altLang="en-US" sz="1400" dirty="0">
              <a:latin typeface="黑体" panose="02010609060101010101" charset="-122"/>
              <a:ea typeface="黑体" panose="02010609060101010101" charset="-122"/>
            </a:endParaRPr>
          </a:p>
        </p:txBody>
      </p:sp>
      <p:sp>
        <p:nvSpPr>
          <p:cNvPr id="154" name="object 111"/>
          <p:cNvSpPr/>
          <p:nvPr/>
        </p:nvSpPr>
        <p:spPr>
          <a:xfrm>
            <a:off x="1905000" y="6996950"/>
            <a:ext cx="3805164" cy="358314"/>
          </a:xfrm>
          <a:prstGeom prst="roundRect">
            <a:avLst/>
          </a:prstGeom>
          <a:noFill/>
          <a:ln>
            <a:solidFill>
              <a:schemeClr val="tx2">
                <a:lumMod val="60000"/>
                <a:lumOff val="40000"/>
              </a:schemeClr>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建立健全人才使用机制</a:t>
            </a:r>
            <a:endParaRPr lang="zh-CN" altLang="en-US" sz="1400" dirty="0">
              <a:latin typeface="黑体" panose="02010609060101010101" charset="-122"/>
              <a:ea typeface="黑体" panose="02010609060101010101" charset="-122"/>
            </a:endParaRPr>
          </a:p>
        </p:txBody>
      </p:sp>
      <p:sp>
        <p:nvSpPr>
          <p:cNvPr id="155" name="object 112"/>
          <p:cNvSpPr/>
          <p:nvPr/>
        </p:nvSpPr>
        <p:spPr>
          <a:xfrm>
            <a:off x="1905000" y="7543800"/>
            <a:ext cx="3805164" cy="356676"/>
          </a:xfrm>
          <a:prstGeom prst="roundRect">
            <a:avLst/>
          </a:prstGeom>
          <a:noFill/>
          <a:ln>
            <a:solidFill>
              <a:schemeClr val="tx2">
                <a:lumMod val="60000"/>
                <a:lumOff val="40000"/>
              </a:schemeClr>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加强环境监测评估能力</a:t>
            </a:r>
            <a:endParaRPr lang="zh-CN" altLang="en-US" sz="1400" dirty="0">
              <a:latin typeface="黑体" panose="02010609060101010101" charset="-122"/>
              <a:ea typeface="黑体" panose="02010609060101010101" charset="-122"/>
            </a:endParaRPr>
          </a:p>
        </p:txBody>
      </p:sp>
      <p:sp>
        <p:nvSpPr>
          <p:cNvPr id="156" name="object 121"/>
          <p:cNvSpPr/>
          <p:nvPr/>
        </p:nvSpPr>
        <p:spPr>
          <a:xfrm>
            <a:off x="1286254" y="6402257"/>
            <a:ext cx="428625" cy="429895"/>
          </a:xfrm>
          <a:custGeom>
            <a:avLst/>
            <a:gdLst/>
            <a:ahLst/>
            <a:cxnLst/>
            <a:rect l="l" t="t" r="r" b="b"/>
            <a:pathLst>
              <a:path w="428625" h="429895">
                <a:moveTo>
                  <a:pt x="214122" y="0"/>
                </a:moveTo>
                <a:lnTo>
                  <a:pt x="162664" y="6248"/>
                </a:lnTo>
                <a:lnTo>
                  <a:pt x="115717" y="23996"/>
                </a:lnTo>
                <a:lnTo>
                  <a:pt x="74771" y="51746"/>
                </a:lnTo>
                <a:lnTo>
                  <a:pt x="41311" y="88001"/>
                </a:lnTo>
                <a:lnTo>
                  <a:pt x="16825" y="131266"/>
                </a:lnTo>
                <a:lnTo>
                  <a:pt x="2802" y="180043"/>
                </a:lnTo>
                <a:lnTo>
                  <a:pt x="0" y="214883"/>
                </a:lnTo>
                <a:lnTo>
                  <a:pt x="709" y="232499"/>
                </a:lnTo>
                <a:lnTo>
                  <a:pt x="10915" y="282781"/>
                </a:lnTo>
                <a:lnTo>
                  <a:pt x="32078" y="328049"/>
                </a:lnTo>
                <a:lnTo>
                  <a:pt x="62712" y="366807"/>
                </a:lnTo>
                <a:lnTo>
                  <a:pt x="101328" y="397559"/>
                </a:lnTo>
                <a:lnTo>
                  <a:pt x="146440" y="418807"/>
                </a:lnTo>
                <a:lnTo>
                  <a:pt x="196559" y="429055"/>
                </a:lnTo>
                <a:lnTo>
                  <a:pt x="214122" y="429767"/>
                </a:lnTo>
                <a:lnTo>
                  <a:pt x="231680" y="429055"/>
                </a:lnTo>
                <a:lnTo>
                  <a:pt x="281793" y="418807"/>
                </a:lnTo>
                <a:lnTo>
                  <a:pt x="326903" y="397559"/>
                </a:lnTo>
                <a:lnTo>
                  <a:pt x="365521" y="366807"/>
                </a:lnTo>
                <a:lnTo>
                  <a:pt x="396158" y="328049"/>
                </a:lnTo>
                <a:lnTo>
                  <a:pt x="417326" y="282781"/>
                </a:lnTo>
                <a:lnTo>
                  <a:pt x="427534" y="232499"/>
                </a:lnTo>
                <a:lnTo>
                  <a:pt x="428244" y="214883"/>
                </a:lnTo>
                <a:lnTo>
                  <a:pt x="427534" y="197268"/>
                </a:lnTo>
                <a:lnTo>
                  <a:pt x="417326" y="146986"/>
                </a:lnTo>
                <a:lnTo>
                  <a:pt x="396158" y="101718"/>
                </a:lnTo>
                <a:lnTo>
                  <a:pt x="365521" y="62960"/>
                </a:lnTo>
                <a:lnTo>
                  <a:pt x="326903" y="32208"/>
                </a:lnTo>
                <a:lnTo>
                  <a:pt x="281793" y="10960"/>
                </a:lnTo>
                <a:lnTo>
                  <a:pt x="231680" y="712"/>
                </a:lnTo>
                <a:lnTo>
                  <a:pt x="214122" y="0"/>
                </a:lnTo>
                <a:close/>
              </a:path>
            </a:pathLst>
          </a:custGeom>
          <a:solidFill>
            <a:srgbClr val="25A6D1"/>
          </a:solidFill>
        </p:spPr>
        <p:txBody>
          <a:bodyPr wrap="square" lIns="0" tIns="0" rIns="0" bIns="0" rtlCol="0"/>
          <a:lstStyle/>
          <a:p/>
        </p:txBody>
      </p:sp>
      <p:sp>
        <p:nvSpPr>
          <p:cNvPr id="157" name="object 122"/>
          <p:cNvSpPr/>
          <p:nvPr/>
        </p:nvSpPr>
        <p:spPr>
          <a:xfrm>
            <a:off x="1405126" y="6534845"/>
            <a:ext cx="177165" cy="177165"/>
          </a:xfrm>
          <a:custGeom>
            <a:avLst/>
            <a:gdLst/>
            <a:ahLst/>
            <a:cxnLst/>
            <a:rect l="l" t="t" r="r" b="b"/>
            <a:pathLst>
              <a:path w="177165" h="177165">
                <a:moveTo>
                  <a:pt x="97916" y="0"/>
                </a:moveTo>
                <a:lnTo>
                  <a:pt x="17262" y="72"/>
                </a:lnTo>
                <a:lnTo>
                  <a:pt x="4817" y="6488"/>
                </a:lnTo>
                <a:lnTo>
                  <a:pt x="0" y="18923"/>
                </a:lnTo>
                <a:lnTo>
                  <a:pt x="65" y="159592"/>
                </a:lnTo>
                <a:lnTo>
                  <a:pt x="5875" y="171987"/>
                </a:lnTo>
                <a:lnTo>
                  <a:pt x="19011" y="176784"/>
                </a:lnTo>
                <a:lnTo>
                  <a:pt x="157860" y="176784"/>
                </a:lnTo>
                <a:lnTo>
                  <a:pt x="159523" y="176702"/>
                </a:lnTo>
                <a:lnTo>
                  <a:pt x="171463" y="170810"/>
                </a:lnTo>
                <a:lnTo>
                  <a:pt x="174108" y="164211"/>
                </a:lnTo>
                <a:lnTo>
                  <a:pt x="14223" y="164211"/>
                </a:lnTo>
                <a:lnTo>
                  <a:pt x="12572" y="161036"/>
                </a:lnTo>
                <a:lnTo>
                  <a:pt x="12572" y="15748"/>
                </a:lnTo>
                <a:lnTo>
                  <a:pt x="14223" y="12573"/>
                </a:lnTo>
                <a:lnTo>
                  <a:pt x="97916" y="12573"/>
                </a:lnTo>
                <a:lnTo>
                  <a:pt x="100964" y="9525"/>
                </a:lnTo>
                <a:lnTo>
                  <a:pt x="100964" y="3175"/>
                </a:lnTo>
                <a:lnTo>
                  <a:pt x="97916" y="0"/>
                </a:lnTo>
                <a:close/>
              </a:path>
              <a:path w="177165" h="177165">
                <a:moveTo>
                  <a:pt x="173608" y="75819"/>
                </a:moveTo>
                <a:lnTo>
                  <a:pt x="165734" y="75819"/>
                </a:lnTo>
                <a:lnTo>
                  <a:pt x="164210" y="78867"/>
                </a:lnTo>
                <a:lnTo>
                  <a:pt x="164210" y="161036"/>
                </a:lnTo>
                <a:lnTo>
                  <a:pt x="161035" y="164211"/>
                </a:lnTo>
                <a:lnTo>
                  <a:pt x="174108" y="164211"/>
                </a:lnTo>
                <a:lnTo>
                  <a:pt x="176783" y="157535"/>
                </a:lnTo>
                <a:lnTo>
                  <a:pt x="176783" y="78867"/>
                </a:lnTo>
                <a:lnTo>
                  <a:pt x="173608" y="75819"/>
                </a:lnTo>
                <a:close/>
              </a:path>
            </a:pathLst>
          </a:custGeom>
          <a:solidFill>
            <a:srgbClr val="FFFFFF"/>
          </a:solidFill>
        </p:spPr>
        <p:txBody>
          <a:bodyPr wrap="square" lIns="0" tIns="0" rIns="0" bIns="0" rtlCol="0"/>
          <a:lstStyle/>
          <a:p/>
        </p:txBody>
      </p:sp>
      <p:sp>
        <p:nvSpPr>
          <p:cNvPr id="158" name="object 123"/>
          <p:cNvSpPr/>
          <p:nvPr/>
        </p:nvSpPr>
        <p:spPr>
          <a:xfrm>
            <a:off x="1459990" y="6528925"/>
            <a:ext cx="129539" cy="129539"/>
          </a:xfrm>
          <a:custGeom>
            <a:avLst/>
            <a:gdLst/>
            <a:ahLst/>
            <a:cxnLst/>
            <a:rect l="l" t="t" r="r" b="b"/>
            <a:pathLst>
              <a:path w="129540" h="129540">
                <a:moveTo>
                  <a:pt x="113939" y="10873"/>
                </a:moveTo>
                <a:lnTo>
                  <a:pt x="96265" y="10873"/>
                </a:lnTo>
                <a:lnTo>
                  <a:pt x="118490" y="33098"/>
                </a:lnTo>
                <a:lnTo>
                  <a:pt x="118490" y="36146"/>
                </a:lnTo>
                <a:lnTo>
                  <a:pt x="33146" y="121490"/>
                </a:lnTo>
                <a:lnTo>
                  <a:pt x="33146" y="124665"/>
                </a:lnTo>
                <a:lnTo>
                  <a:pt x="36321" y="127840"/>
                </a:lnTo>
                <a:lnTo>
                  <a:pt x="37846" y="127840"/>
                </a:lnTo>
                <a:lnTo>
                  <a:pt x="39496" y="129364"/>
                </a:lnTo>
                <a:lnTo>
                  <a:pt x="42671" y="129364"/>
                </a:lnTo>
                <a:lnTo>
                  <a:pt x="44196" y="127840"/>
                </a:lnTo>
                <a:lnTo>
                  <a:pt x="45847" y="127840"/>
                </a:lnTo>
                <a:lnTo>
                  <a:pt x="127058" y="44144"/>
                </a:lnTo>
                <a:lnTo>
                  <a:pt x="129376" y="32277"/>
                </a:lnTo>
                <a:lnTo>
                  <a:pt x="124706" y="20392"/>
                </a:lnTo>
                <a:lnTo>
                  <a:pt x="113939" y="10873"/>
                </a:lnTo>
                <a:close/>
              </a:path>
              <a:path w="129540" h="129540">
                <a:moveTo>
                  <a:pt x="92358" y="0"/>
                </a:moveTo>
                <a:lnTo>
                  <a:pt x="80460" y="4707"/>
                </a:lnTo>
                <a:lnTo>
                  <a:pt x="1524" y="83517"/>
                </a:lnTo>
                <a:lnTo>
                  <a:pt x="0" y="86692"/>
                </a:lnTo>
                <a:lnTo>
                  <a:pt x="0" y="89867"/>
                </a:lnTo>
                <a:lnTo>
                  <a:pt x="1524" y="93042"/>
                </a:lnTo>
                <a:lnTo>
                  <a:pt x="4699" y="96217"/>
                </a:lnTo>
                <a:lnTo>
                  <a:pt x="7874" y="96217"/>
                </a:lnTo>
                <a:lnTo>
                  <a:pt x="93218" y="10873"/>
                </a:lnTo>
                <a:lnTo>
                  <a:pt x="113939" y="10873"/>
                </a:lnTo>
                <a:lnTo>
                  <a:pt x="104218" y="2280"/>
                </a:lnTo>
                <a:lnTo>
                  <a:pt x="92358" y="0"/>
                </a:lnTo>
                <a:close/>
              </a:path>
            </a:pathLst>
          </a:custGeom>
          <a:solidFill>
            <a:srgbClr val="FFFFFF"/>
          </a:solidFill>
        </p:spPr>
        <p:txBody>
          <a:bodyPr wrap="square" lIns="0" tIns="0" rIns="0" bIns="0" rtlCol="0"/>
          <a:lstStyle/>
          <a:p/>
        </p:txBody>
      </p:sp>
      <p:sp>
        <p:nvSpPr>
          <p:cNvPr id="159" name="object 124"/>
          <p:cNvSpPr/>
          <p:nvPr/>
        </p:nvSpPr>
        <p:spPr>
          <a:xfrm>
            <a:off x="1453895" y="6611045"/>
            <a:ext cx="53340" cy="53340"/>
          </a:xfrm>
          <a:custGeom>
            <a:avLst/>
            <a:gdLst/>
            <a:ahLst/>
            <a:cxnLst/>
            <a:rect l="l" t="t" r="r" b="b"/>
            <a:pathLst>
              <a:path w="53340" h="53340">
                <a:moveTo>
                  <a:pt x="15748" y="0"/>
                </a:moveTo>
                <a:lnTo>
                  <a:pt x="10921" y="0"/>
                </a:lnTo>
                <a:lnTo>
                  <a:pt x="7874" y="1524"/>
                </a:lnTo>
                <a:lnTo>
                  <a:pt x="6223" y="3175"/>
                </a:lnTo>
                <a:lnTo>
                  <a:pt x="6222" y="6225"/>
                </a:lnTo>
                <a:lnTo>
                  <a:pt x="0" y="45466"/>
                </a:lnTo>
                <a:lnTo>
                  <a:pt x="0" y="50165"/>
                </a:lnTo>
                <a:lnTo>
                  <a:pt x="1524" y="51816"/>
                </a:lnTo>
                <a:lnTo>
                  <a:pt x="3175" y="51816"/>
                </a:lnTo>
                <a:lnTo>
                  <a:pt x="4699" y="53340"/>
                </a:lnTo>
                <a:lnTo>
                  <a:pt x="7876" y="53339"/>
                </a:lnTo>
                <a:lnTo>
                  <a:pt x="47117" y="47117"/>
                </a:lnTo>
                <a:lnTo>
                  <a:pt x="50165" y="47117"/>
                </a:lnTo>
                <a:lnTo>
                  <a:pt x="51815" y="45466"/>
                </a:lnTo>
                <a:lnTo>
                  <a:pt x="53340" y="42418"/>
                </a:lnTo>
                <a:lnTo>
                  <a:pt x="53340" y="39243"/>
                </a:lnTo>
                <a:lnTo>
                  <a:pt x="14096" y="39243"/>
                </a:lnTo>
                <a:lnTo>
                  <a:pt x="17271" y="20447"/>
                </a:lnTo>
                <a:lnTo>
                  <a:pt x="36195" y="20447"/>
                </a:lnTo>
                <a:lnTo>
                  <a:pt x="15748" y="0"/>
                </a:lnTo>
                <a:close/>
              </a:path>
              <a:path w="53340" h="53340">
                <a:moveTo>
                  <a:pt x="36195" y="20447"/>
                </a:moveTo>
                <a:lnTo>
                  <a:pt x="17271" y="20447"/>
                </a:lnTo>
                <a:lnTo>
                  <a:pt x="32893" y="36068"/>
                </a:lnTo>
                <a:lnTo>
                  <a:pt x="14096" y="39243"/>
                </a:lnTo>
                <a:lnTo>
                  <a:pt x="53340" y="39243"/>
                </a:lnTo>
                <a:lnTo>
                  <a:pt x="53340" y="37592"/>
                </a:lnTo>
                <a:lnTo>
                  <a:pt x="36195" y="20447"/>
                </a:lnTo>
                <a:close/>
              </a:path>
            </a:pathLst>
          </a:custGeom>
          <a:solidFill>
            <a:srgbClr val="FFFFFF"/>
          </a:solidFill>
        </p:spPr>
        <p:txBody>
          <a:bodyPr wrap="square" lIns="0" tIns="0" rIns="0" bIns="0" rtlCol="0"/>
          <a:lstStyle/>
          <a:p/>
        </p:txBody>
      </p:sp>
      <p:sp>
        <p:nvSpPr>
          <p:cNvPr id="160" name="object 125"/>
          <p:cNvSpPr/>
          <p:nvPr/>
        </p:nvSpPr>
        <p:spPr>
          <a:xfrm>
            <a:off x="1475231" y="6539417"/>
            <a:ext cx="102235" cy="102235"/>
          </a:xfrm>
          <a:custGeom>
            <a:avLst/>
            <a:gdLst/>
            <a:ahLst/>
            <a:cxnLst/>
            <a:rect l="l" t="t" r="r" b="b"/>
            <a:pathLst>
              <a:path w="102234" h="102234">
                <a:moveTo>
                  <a:pt x="97409" y="0"/>
                </a:moveTo>
                <a:lnTo>
                  <a:pt x="94234" y="0"/>
                </a:lnTo>
                <a:lnTo>
                  <a:pt x="90999" y="1711"/>
                </a:lnTo>
                <a:lnTo>
                  <a:pt x="3175" y="90932"/>
                </a:lnTo>
                <a:lnTo>
                  <a:pt x="0" y="94107"/>
                </a:lnTo>
                <a:lnTo>
                  <a:pt x="0" y="97282"/>
                </a:lnTo>
                <a:lnTo>
                  <a:pt x="3175" y="100457"/>
                </a:lnTo>
                <a:lnTo>
                  <a:pt x="4698" y="102108"/>
                </a:lnTo>
                <a:lnTo>
                  <a:pt x="11048" y="102108"/>
                </a:lnTo>
                <a:lnTo>
                  <a:pt x="12633" y="100395"/>
                </a:lnTo>
                <a:lnTo>
                  <a:pt x="100584" y="11176"/>
                </a:lnTo>
                <a:lnTo>
                  <a:pt x="102107" y="8001"/>
                </a:lnTo>
                <a:lnTo>
                  <a:pt x="102107" y="4826"/>
                </a:lnTo>
                <a:lnTo>
                  <a:pt x="100584" y="1651"/>
                </a:lnTo>
                <a:lnTo>
                  <a:pt x="97409" y="0"/>
                </a:lnTo>
                <a:close/>
              </a:path>
            </a:pathLst>
          </a:custGeom>
          <a:solidFill>
            <a:srgbClr val="FFFFFF"/>
          </a:solidFill>
        </p:spPr>
        <p:txBody>
          <a:bodyPr wrap="square" lIns="0" tIns="0" rIns="0" bIns="0" rtlCol="0"/>
          <a:lstStyle/>
          <a:p/>
        </p:txBody>
      </p:sp>
      <p:sp>
        <p:nvSpPr>
          <p:cNvPr id="161" name="object 126"/>
          <p:cNvSpPr/>
          <p:nvPr/>
        </p:nvSpPr>
        <p:spPr>
          <a:xfrm>
            <a:off x="1284731" y="6973757"/>
            <a:ext cx="428625" cy="428625"/>
          </a:xfrm>
          <a:custGeom>
            <a:avLst/>
            <a:gdLst/>
            <a:ahLst/>
            <a:cxnLst/>
            <a:rect l="l" t="t" r="r" b="b"/>
            <a:pathLst>
              <a:path w="428625" h="428625">
                <a:moveTo>
                  <a:pt x="214122" y="0"/>
                </a:moveTo>
                <a:lnTo>
                  <a:pt x="162664" y="6224"/>
                </a:lnTo>
                <a:lnTo>
                  <a:pt x="115717" y="23903"/>
                </a:lnTo>
                <a:lnTo>
                  <a:pt x="74771" y="51549"/>
                </a:lnTo>
                <a:lnTo>
                  <a:pt x="41311" y="87672"/>
                </a:lnTo>
                <a:lnTo>
                  <a:pt x="16825" y="130784"/>
                </a:lnTo>
                <a:lnTo>
                  <a:pt x="2802" y="179394"/>
                </a:lnTo>
                <a:lnTo>
                  <a:pt x="0" y="214121"/>
                </a:lnTo>
                <a:lnTo>
                  <a:pt x="709" y="231680"/>
                </a:lnTo>
                <a:lnTo>
                  <a:pt x="10915" y="281793"/>
                </a:lnTo>
                <a:lnTo>
                  <a:pt x="32078" y="326903"/>
                </a:lnTo>
                <a:lnTo>
                  <a:pt x="62712" y="365521"/>
                </a:lnTo>
                <a:lnTo>
                  <a:pt x="101328" y="396158"/>
                </a:lnTo>
                <a:lnTo>
                  <a:pt x="146440" y="417326"/>
                </a:lnTo>
                <a:lnTo>
                  <a:pt x="196559" y="427534"/>
                </a:lnTo>
                <a:lnTo>
                  <a:pt x="214122" y="428243"/>
                </a:lnTo>
                <a:lnTo>
                  <a:pt x="231680" y="427534"/>
                </a:lnTo>
                <a:lnTo>
                  <a:pt x="281793" y="417326"/>
                </a:lnTo>
                <a:lnTo>
                  <a:pt x="326903" y="396158"/>
                </a:lnTo>
                <a:lnTo>
                  <a:pt x="365521" y="365521"/>
                </a:lnTo>
                <a:lnTo>
                  <a:pt x="396158" y="326903"/>
                </a:lnTo>
                <a:lnTo>
                  <a:pt x="417326" y="281793"/>
                </a:lnTo>
                <a:lnTo>
                  <a:pt x="427534" y="231680"/>
                </a:lnTo>
                <a:lnTo>
                  <a:pt x="428244" y="214121"/>
                </a:lnTo>
                <a:lnTo>
                  <a:pt x="427534" y="196563"/>
                </a:lnTo>
                <a:lnTo>
                  <a:pt x="417326" y="146450"/>
                </a:lnTo>
                <a:lnTo>
                  <a:pt x="396158" y="101340"/>
                </a:lnTo>
                <a:lnTo>
                  <a:pt x="365521" y="62722"/>
                </a:lnTo>
                <a:lnTo>
                  <a:pt x="326903" y="32085"/>
                </a:lnTo>
                <a:lnTo>
                  <a:pt x="281793" y="10917"/>
                </a:lnTo>
                <a:lnTo>
                  <a:pt x="231680" y="709"/>
                </a:lnTo>
                <a:lnTo>
                  <a:pt x="214122" y="0"/>
                </a:lnTo>
                <a:close/>
              </a:path>
            </a:pathLst>
          </a:custGeom>
          <a:solidFill>
            <a:srgbClr val="2D75B6"/>
          </a:solidFill>
        </p:spPr>
        <p:txBody>
          <a:bodyPr wrap="square" lIns="0" tIns="0" rIns="0" bIns="0" rtlCol="0"/>
          <a:lstStyle/>
          <a:p/>
        </p:txBody>
      </p:sp>
      <p:sp>
        <p:nvSpPr>
          <p:cNvPr id="162" name="object 127"/>
          <p:cNvSpPr/>
          <p:nvPr/>
        </p:nvSpPr>
        <p:spPr>
          <a:xfrm>
            <a:off x="1362455" y="7109393"/>
            <a:ext cx="193675" cy="186055"/>
          </a:xfrm>
          <a:custGeom>
            <a:avLst/>
            <a:gdLst/>
            <a:ahLst/>
            <a:cxnLst/>
            <a:rect l="l" t="t" r="r" b="b"/>
            <a:pathLst>
              <a:path w="193675" h="186054">
                <a:moveTo>
                  <a:pt x="165132" y="0"/>
                </a:moveTo>
                <a:lnTo>
                  <a:pt x="26001" y="91"/>
                </a:lnTo>
                <a:lnTo>
                  <a:pt x="12756" y="4604"/>
                </a:lnTo>
                <a:lnTo>
                  <a:pt x="3488" y="14626"/>
                </a:lnTo>
                <a:lnTo>
                  <a:pt x="0" y="28375"/>
                </a:lnTo>
                <a:lnTo>
                  <a:pt x="88" y="125214"/>
                </a:lnTo>
                <a:lnTo>
                  <a:pt x="4590" y="138484"/>
                </a:lnTo>
                <a:lnTo>
                  <a:pt x="14603" y="147764"/>
                </a:lnTo>
                <a:lnTo>
                  <a:pt x="28320" y="151256"/>
                </a:lnTo>
                <a:lnTo>
                  <a:pt x="40906" y="151288"/>
                </a:lnTo>
                <a:lnTo>
                  <a:pt x="40906" y="181228"/>
                </a:lnTo>
                <a:lnTo>
                  <a:pt x="42481" y="184403"/>
                </a:lnTo>
                <a:lnTo>
                  <a:pt x="45592" y="184403"/>
                </a:lnTo>
                <a:lnTo>
                  <a:pt x="47243" y="185927"/>
                </a:lnTo>
                <a:lnTo>
                  <a:pt x="48767" y="185927"/>
                </a:lnTo>
                <a:lnTo>
                  <a:pt x="50291" y="184403"/>
                </a:lnTo>
                <a:lnTo>
                  <a:pt x="51945" y="184402"/>
                </a:lnTo>
                <a:lnTo>
                  <a:pt x="75432" y="165480"/>
                </a:lnTo>
                <a:lnTo>
                  <a:pt x="53466" y="165480"/>
                </a:lnTo>
                <a:lnTo>
                  <a:pt x="53466" y="140207"/>
                </a:lnTo>
                <a:lnTo>
                  <a:pt x="51942" y="138683"/>
                </a:lnTo>
                <a:lnTo>
                  <a:pt x="18884" y="138683"/>
                </a:lnTo>
                <a:lnTo>
                  <a:pt x="12585" y="130809"/>
                </a:lnTo>
                <a:lnTo>
                  <a:pt x="12585" y="20446"/>
                </a:lnTo>
                <a:lnTo>
                  <a:pt x="18884" y="12572"/>
                </a:lnTo>
                <a:lnTo>
                  <a:pt x="188755" y="12572"/>
                </a:lnTo>
                <a:lnTo>
                  <a:pt x="178899" y="3481"/>
                </a:lnTo>
                <a:lnTo>
                  <a:pt x="165132" y="0"/>
                </a:lnTo>
                <a:close/>
              </a:path>
              <a:path w="193675" h="186054">
                <a:moveTo>
                  <a:pt x="188755" y="12572"/>
                </a:moveTo>
                <a:lnTo>
                  <a:pt x="173100" y="12572"/>
                </a:lnTo>
                <a:lnTo>
                  <a:pt x="180974" y="20446"/>
                </a:lnTo>
                <a:lnTo>
                  <a:pt x="180974" y="130809"/>
                </a:lnTo>
                <a:lnTo>
                  <a:pt x="173100" y="138683"/>
                </a:lnTo>
                <a:lnTo>
                  <a:pt x="88060" y="138743"/>
                </a:lnTo>
                <a:lnTo>
                  <a:pt x="53466" y="165480"/>
                </a:lnTo>
                <a:lnTo>
                  <a:pt x="75432" y="165480"/>
                </a:lnTo>
                <a:lnTo>
                  <a:pt x="93089" y="151256"/>
                </a:lnTo>
                <a:lnTo>
                  <a:pt x="167549" y="151165"/>
                </a:lnTo>
                <a:lnTo>
                  <a:pt x="180797" y="146651"/>
                </a:lnTo>
                <a:lnTo>
                  <a:pt x="190061" y="136629"/>
                </a:lnTo>
                <a:lnTo>
                  <a:pt x="193547" y="122880"/>
                </a:lnTo>
                <a:lnTo>
                  <a:pt x="193453" y="25969"/>
                </a:lnTo>
                <a:lnTo>
                  <a:pt x="188930" y="12734"/>
                </a:lnTo>
                <a:lnTo>
                  <a:pt x="188755" y="12572"/>
                </a:lnTo>
                <a:close/>
              </a:path>
            </a:pathLst>
          </a:custGeom>
          <a:solidFill>
            <a:srgbClr val="FFFFFF"/>
          </a:solidFill>
        </p:spPr>
        <p:txBody>
          <a:bodyPr wrap="square" lIns="0" tIns="0" rIns="0" bIns="0" rtlCol="0"/>
          <a:lstStyle/>
          <a:p/>
        </p:txBody>
      </p:sp>
      <p:sp>
        <p:nvSpPr>
          <p:cNvPr id="163" name="object 128"/>
          <p:cNvSpPr/>
          <p:nvPr/>
        </p:nvSpPr>
        <p:spPr>
          <a:xfrm>
            <a:off x="1467610" y="7081964"/>
            <a:ext cx="165100" cy="158750"/>
          </a:xfrm>
          <a:custGeom>
            <a:avLst/>
            <a:gdLst/>
            <a:ahLst/>
            <a:cxnLst/>
            <a:rect l="l" t="t" r="r" b="b"/>
            <a:pathLst>
              <a:path w="165100" h="158750">
                <a:moveTo>
                  <a:pt x="88646" y="115694"/>
                </a:moveTo>
                <a:lnTo>
                  <a:pt x="83820" y="115694"/>
                </a:lnTo>
                <a:lnTo>
                  <a:pt x="82296" y="118869"/>
                </a:lnTo>
                <a:lnTo>
                  <a:pt x="79121" y="122044"/>
                </a:lnTo>
                <a:lnTo>
                  <a:pt x="80772" y="125219"/>
                </a:lnTo>
                <a:lnTo>
                  <a:pt x="82592" y="128617"/>
                </a:lnTo>
                <a:lnTo>
                  <a:pt x="120268" y="156969"/>
                </a:lnTo>
                <a:lnTo>
                  <a:pt x="120268" y="158493"/>
                </a:lnTo>
                <a:lnTo>
                  <a:pt x="126618" y="158493"/>
                </a:lnTo>
                <a:lnTo>
                  <a:pt x="129793" y="155318"/>
                </a:lnTo>
                <a:lnTo>
                  <a:pt x="129793" y="139005"/>
                </a:lnTo>
                <a:lnTo>
                  <a:pt x="116559" y="139005"/>
                </a:lnTo>
                <a:lnTo>
                  <a:pt x="90170" y="117345"/>
                </a:lnTo>
                <a:lnTo>
                  <a:pt x="88646" y="115694"/>
                </a:lnTo>
                <a:close/>
              </a:path>
              <a:path w="165100" h="158750">
                <a:moveTo>
                  <a:pt x="160762" y="12697"/>
                </a:moveTo>
                <a:lnTo>
                  <a:pt x="147193" y="12697"/>
                </a:lnTo>
                <a:lnTo>
                  <a:pt x="151892" y="17396"/>
                </a:lnTo>
                <a:lnTo>
                  <a:pt x="151892" y="110995"/>
                </a:lnTo>
                <a:lnTo>
                  <a:pt x="147193" y="115694"/>
                </a:lnTo>
                <a:lnTo>
                  <a:pt x="120268" y="115694"/>
                </a:lnTo>
                <a:lnTo>
                  <a:pt x="117093" y="118869"/>
                </a:lnTo>
                <a:lnTo>
                  <a:pt x="116993" y="125219"/>
                </a:lnTo>
                <a:lnTo>
                  <a:pt x="116559" y="139005"/>
                </a:lnTo>
                <a:lnTo>
                  <a:pt x="129793" y="139005"/>
                </a:lnTo>
                <a:lnTo>
                  <a:pt x="129793" y="128394"/>
                </a:lnTo>
                <a:lnTo>
                  <a:pt x="149699" y="126561"/>
                </a:lnTo>
                <a:lnTo>
                  <a:pt x="160360" y="117836"/>
                </a:lnTo>
                <a:lnTo>
                  <a:pt x="164591" y="104645"/>
                </a:lnTo>
                <a:lnTo>
                  <a:pt x="162336" y="14599"/>
                </a:lnTo>
                <a:lnTo>
                  <a:pt x="160762" y="12697"/>
                </a:lnTo>
                <a:close/>
              </a:path>
              <a:path w="165100" h="158750">
                <a:moveTo>
                  <a:pt x="140720" y="0"/>
                </a:moveTo>
                <a:lnTo>
                  <a:pt x="14022" y="2254"/>
                </a:lnTo>
                <a:lnTo>
                  <a:pt x="3963" y="11372"/>
                </a:lnTo>
                <a:lnTo>
                  <a:pt x="0" y="25397"/>
                </a:lnTo>
                <a:lnTo>
                  <a:pt x="0" y="36446"/>
                </a:lnTo>
                <a:lnTo>
                  <a:pt x="1524" y="39621"/>
                </a:lnTo>
                <a:lnTo>
                  <a:pt x="9525" y="39621"/>
                </a:lnTo>
                <a:lnTo>
                  <a:pt x="12700" y="36446"/>
                </a:lnTo>
                <a:lnTo>
                  <a:pt x="12700" y="17396"/>
                </a:lnTo>
                <a:lnTo>
                  <a:pt x="17399" y="12697"/>
                </a:lnTo>
                <a:lnTo>
                  <a:pt x="160762" y="12697"/>
                </a:lnTo>
                <a:lnTo>
                  <a:pt x="153580" y="4023"/>
                </a:lnTo>
                <a:lnTo>
                  <a:pt x="140720" y="0"/>
                </a:lnTo>
                <a:close/>
              </a:path>
            </a:pathLst>
          </a:custGeom>
          <a:solidFill>
            <a:srgbClr val="FFFFFF"/>
          </a:solidFill>
        </p:spPr>
        <p:txBody>
          <a:bodyPr wrap="square" lIns="0" tIns="0" rIns="0" bIns="0" rtlCol="0"/>
          <a:lstStyle/>
          <a:p/>
        </p:txBody>
      </p:sp>
      <p:sp>
        <p:nvSpPr>
          <p:cNvPr id="164" name="object 129"/>
          <p:cNvSpPr/>
          <p:nvPr/>
        </p:nvSpPr>
        <p:spPr>
          <a:xfrm>
            <a:off x="1298446" y="7530017"/>
            <a:ext cx="393700" cy="393700"/>
          </a:xfrm>
          <a:custGeom>
            <a:avLst/>
            <a:gdLst/>
            <a:ahLst/>
            <a:cxnLst/>
            <a:rect l="l" t="t" r="r" b="b"/>
            <a:pathLst>
              <a:path w="393700" h="393700">
                <a:moveTo>
                  <a:pt x="196596" y="0"/>
                </a:moveTo>
                <a:lnTo>
                  <a:pt x="149353" y="5713"/>
                </a:lnTo>
                <a:lnTo>
                  <a:pt x="106250" y="21942"/>
                </a:lnTo>
                <a:lnTo>
                  <a:pt x="68655" y="47321"/>
                </a:lnTo>
                <a:lnTo>
                  <a:pt x="37932" y="80485"/>
                </a:lnTo>
                <a:lnTo>
                  <a:pt x="15450" y="120068"/>
                </a:lnTo>
                <a:lnTo>
                  <a:pt x="2573" y="164705"/>
                </a:lnTo>
                <a:lnTo>
                  <a:pt x="0" y="196596"/>
                </a:lnTo>
                <a:lnTo>
                  <a:pt x="651" y="212719"/>
                </a:lnTo>
                <a:lnTo>
                  <a:pt x="10023" y="258733"/>
                </a:lnTo>
                <a:lnTo>
                  <a:pt x="29455" y="300152"/>
                </a:lnTo>
                <a:lnTo>
                  <a:pt x="57583" y="335608"/>
                </a:lnTo>
                <a:lnTo>
                  <a:pt x="93039" y="363736"/>
                </a:lnTo>
                <a:lnTo>
                  <a:pt x="134458" y="383168"/>
                </a:lnTo>
                <a:lnTo>
                  <a:pt x="180472" y="392540"/>
                </a:lnTo>
                <a:lnTo>
                  <a:pt x="196596" y="393192"/>
                </a:lnTo>
                <a:lnTo>
                  <a:pt x="212721" y="392540"/>
                </a:lnTo>
                <a:lnTo>
                  <a:pt x="258738" y="383168"/>
                </a:lnTo>
                <a:lnTo>
                  <a:pt x="300157" y="363736"/>
                </a:lnTo>
                <a:lnTo>
                  <a:pt x="335613" y="335608"/>
                </a:lnTo>
                <a:lnTo>
                  <a:pt x="363739" y="300152"/>
                </a:lnTo>
                <a:lnTo>
                  <a:pt x="383170" y="258733"/>
                </a:lnTo>
                <a:lnTo>
                  <a:pt x="392540" y="212719"/>
                </a:lnTo>
                <a:lnTo>
                  <a:pt x="393191" y="196596"/>
                </a:lnTo>
                <a:lnTo>
                  <a:pt x="392540" y="180470"/>
                </a:lnTo>
                <a:lnTo>
                  <a:pt x="383170" y="134453"/>
                </a:lnTo>
                <a:lnTo>
                  <a:pt x="363739" y="93034"/>
                </a:lnTo>
                <a:lnTo>
                  <a:pt x="335613" y="57578"/>
                </a:lnTo>
                <a:lnTo>
                  <a:pt x="300157" y="29452"/>
                </a:lnTo>
                <a:lnTo>
                  <a:pt x="258738" y="10021"/>
                </a:lnTo>
                <a:lnTo>
                  <a:pt x="212721" y="651"/>
                </a:lnTo>
                <a:lnTo>
                  <a:pt x="196596" y="0"/>
                </a:lnTo>
                <a:close/>
              </a:path>
            </a:pathLst>
          </a:custGeom>
          <a:solidFill>
            <a:srgbClr val="2E5496"/>
          </a:solidFill>
        </p:spPr>
        <p:txBody>
          <a:bodyPr wrap="square" lIns="0" tIns="0" rIns="0" bIns="0" rtlCol="0"/>
          <a:lstStyle/>
          <a:p/>
        </p:txBody>
      </p:sp>
      <p:sp>
        <p:nvSpPr>
          <p:cNvPr id="165" name="object 130"/>
          <p:cNvSpPr/>
          <p:nvPr/>
        </p:nvSpPr>
        <p:spPr>
          <a:xfrm>
            <a:off x="1374646" y="7744902"/>
            <a:ext cx="238125" cy="76200"/>
          </a:xfrm>
          <a:custGeom>
            <a:avLst/>
            <a:gdLst/>
            <a:ahLst/>
            <a:cxnLst/>
            <a:rect l="l" t="t" r="r" b="b"/>
            <a:pathLst>
              <a:path w="238125" h="76200">
                <a:moveTo>
                  <a:pt x="79247" y="0"/>
                </a:moveTo>
                <a:lnTo>
                  <a:pt x="75983" y="121"/>
                </a:lnTo>
                <a:lnTo>
                  <a:pt x="4318" y="25399"/>
                </a:lnTo>
                <a:lnTo>
                  <a:pt x="1435" y="26809"/>
                </a:lnTo>
                <a:lnTo>
                  <a:pt x="0" y="29629"/>
                </a:lnTo>
                <a:lnTo>
                  <a:pt x="0" y="33870"/>
                </a:lnTo>
                <a:lnTo>
                  <a:pt x="1435" y="35280"/>
                </a:lnTo>
                <a:lnTo>
                  <a:pt x="4325" y="36692"/>
                </a:lnTo>
                <a:lnTo>
                  <a:pt x="116712" y="76199"/>
                </a:lnTo>
                <a:lnTo>
                  <a:pt x="119634" y="76199"/>
                </a:lnTo>
                <a:lnTo>
                  <a:pt x="121389" y="76073"/>
                </a:lnTo>
                <a:lnTo>
                  <a:pt x="153149" y="64909"/>
                </a:lnTo>
                <a:lnTo>
                  <a:pt x="119633" y="64909"/>
                </a:lnTo>
                <a:lnTo>
                  <a:pt x="23312" y="30949"/>
                </a:lnTo>
                <a:lnTo>
                  <a:pt x="80644" y="11302"/>
                </a:lnTo>
                <a:lnTo>
                  <a:pt x="83565" y="9905"/>
                </a:lnTo>
                <a:lnTo>
                  <a:pt x="84962" y="7111"/>
                </a:lnTo>
                <a:lnTo>
                  <a:pt x="83565" y="4190"/>
                </a:lnTo>
                <a:lnTo>
                  <a:pt x="83565" y="1396"/>
                </a:lnTo>
                <a:lnTo>
                  <a:pt x="79247" y="0"/>
                </a:lnTo>
                <a:close/>
              </a:path>
              <a:path w="238125" h="76200">
                <a:moveTo>
                  <a:pt x="161416" y="0"/>
                </a:moveTo>
                <a:lnTo>
                  <a:pt x="158496" y="0"/>
                </a:lnTo>
                <a:lnTo>
                  <a:pt x="155575" y="1396"/>
                </a:lnTo>
                <a:lnTo>
                  <a:pt x="154178" y="4190"/>
                </a:lnTo>
                <a:lnTo>
                  <a:pt x="152781" y="7111"/>
                </a:lnTo>
                <a:lnTo>
                  <a:pt x="154178" y="9905"/>
                </a:lnTo>
                <a:lnTo>
                  <a:pt x="157347" y="11388"/>
                </a:lnTo>
                <a:lnTo>
                  <a:pt x="214471" y="31095"/>
                </a:lnTo>
                <a:lnTo>
                  <a:pt x="119633" y="64909"/>
                </a:lnTo>
                <a:lnTo>
                  <a:pt x="153149" y="64909"/>
                </a:lnTo>
                <a:lnTo>
                  <a:pt x="233425" y="36690"/>
                </a:lnTo>
                <a:lnTo>
                  <a:pt x="236347" y="35280"/>
                </a:lnTo>
                <a:lnTo>
                  <a:pt x="237744" y="33870"/>
                </a:lnTo>
                <a:lnTo>
                  <a:pt x="237744" y="29629"/>
                </a:lnTo>
                <a:lnTo>
                  <a:pt x="236347" y="26809"/>
                </a:lnTo>
                <a:lnTo>
                  <a:pt x="233425" y="25399"/>
                </a:lnTo>
                <a:lnTo>
                  <a:pt x="161416" y="0"/>
                </a:lnTo>
                <a:close/>
              </a:path>
            </a:pathLst>
          </a:custGeom>
          <a:solidFill>
            <a:srgbClr val="FFFFFF"/>
          </a:solidFill>
        </p:spPr>
        <p:txBody>
          <a:bodyPr wrap="square" lIns="0" tIns="0" rIns="0" bIns="0" rtlCol="0"/>
          <a:lstStyle/>
          <a:p/>
        </p:txBody>
      </p:sp>
      <p:sp>
        <p:nvSpPr>
          <p:cNvPr id="166" name="object 131"/>
          <p:cNvSpPr/>
          <p:nvPr/>
        </p:nvSpPr>
        <p:spPr>
          <a:xfrm>
            <a:off x="1374646" y="7694609"/>
            <a:ext cx="238125" cy="74930"/>
          </a:xfrm>
          <a:custGeom>
            <a:avLst/>
            <a:gdLst/>
            <a:ahLst/>
            <a:cxnLst/>
            <a:rect l="l" t="t" r="r" b="b"/>
            <a:pathLst>
              <a:path w="238125" h="74929">
                <a:moveTo>
                  <a:pt x="70612" y="0"/>
                </a:moveTo>
                <a:lnTo>
                  <a:pt x="67678" y="4"/>
                </a:lnTo>
                <a:lnTo>
                  <a:pt x="4318" y="22987"/>
                </a:lnTo>
                <a:lnTo>
                  <a:pt x="1435" y="24384"/>
                </a:lnTo>
                <a:lnTo>
                  <a:pt x="0" y="25907"/>
                </a:lnTo>
                <a:lnTo>
                  <a:pt x="0" y="31622"/>
                </a:lnTo>
                <a:lnTo>
                  <a:pt x="1435" y="33019"/>
                </a:lnTo>
                <a:lnTo>
                  <a:pt x="4326" y="34420"/>
                </a:lnTo>
                <a:lnTo>
                  <a:pt x="116712" y="74675"/>
                </a:lnTo>
                <a:lnTo>
                  <a:pt x="121039" y="74672"/>
                </a:lnTo>
                <a:lnTo>
                  <a:pt x="153118" y="63182"/>
                </a:lnTo>
                <a:lnTo>
                  <a:pt x="119633" y="63182"/>
                </a:lnTo>
                <a:lnTo>
                  <a:pt x="23050" y="28701"/>
                </a:lnTo>
                <a:lnTo>
                  <a:pt x="72009" y="11429"/>
                </a:lnTo>
                <a:lnTo>
                  <a:pt x="74929" y="10032"/>
                </a:lnTo>
                <a:lnTo>
                  <a:pt x="76326" y="7238"/>
                </a:lnTo>
                <a:lnTo>
                  <a:pt x="73532" y="1396"/>
                </a:lnTo>
                <a:lnTo>
                  <a:pt x="70612" y="0"/>
                </a:lnTo>
                <a:close/>
              </a:path>
              <a:path w="238125" h="74929">
                <a:moveTo>
                  <a:pt x="167131" y="0"/>
                </a:moveTo>
                <a:lnTo>
                  <a:pt x="164210" y="1396"/>
                </a:lnTo>
                <a:lnTo>
                  <a:pt x="161416" y="7238"/>
                </a:lnTo>
                <a:lnTo>
                  <a:pt x="162813" y="10032"/>
                </a:lnTo>
                <a:lnTo>
                  <a:pt x="165735" y="11430"/>
                </a:lnTo>
                <a:lnTo>
                  <a:pt x="214464" y="28762"/>
                </a:lnTo>
                <a:lnTo>
                  <a:pt x="119633" y="63182"/>
                </a:lnTo>
                <a:lnTo>
                  <a:pt x="153118" y="63182"/>
                </a:lnTo>
                <a:lnTo>
                  <a:pt x="233425" y="34416"/>
                </a:lnTo>
                <a:lnTo>
                  <a:pt x="236347" y="33019"/>
                </a:lnTo>
                <a:lnTo>
                  <a:pt x="237744" y="31622"/>
                </a:lnTo>
                <a:lnTo>
                  <a:pt x="237744" y="25907"/>
                </a:lnTo>
                <a:lnTo>
                  <a:pt x="236347" y="24384"/>
                </a:lnTo>
                <a:lnTo>
                  <a:pt x="233417" y="22984"/>
                </a:lnTo>
                <a:lnTo>
                  <a:pt x="170053" y="1396"/>
                </a:lnTo>
                <a:lnTo>
                  <a:pt x="167131" y="0"/>
                </a:lnTo>
                <a:close/>
              </a:path>
            </a:pathLst>
          </a:custGeom>
          <a:solidFill>
            <a:srgbClr val="FFFFFF"/>
          </a:solidFill>
        </p:spPr>
        <p:txBody>
          <a:bodyPr wrap="square" lIns="0" tIns="0" rIns="0" bIns="0" rtlCol="0"/>
          <a:lstStyle/>
          <a:p/>
        </p:txBody>
      </p:sp>
      <p:sp>
        <p:nvSpPr>
          <p:cNvPr id="167" name="object 132"/>
          <p:cNvSpPr/>
          <p:nvPr/>
        </p:nvSpPr>
        <p:spPr>
          <a:xfrm>
            <a:off x="1374646" y="7632125"/>
            <a:ext cx="238125" cy="91440"/>
          </a:xfrm>
          <a:custGeom>
            <a:avLst/>
            <a:gdLst/>
            <a:ahLst/>
            <a:cxnLst/>
            <a:rect l="l" t="t" r="r" b="b"/>
            <a:pathLst>
              <a:path w="238125" h="91440">
                <a:moveTo>
                  <a:pt x="119634" y="0"/>
                </a:moveTo>
                <a:lnTo>
                  <a:pt x="118109" y="0"/>
                </a:lnTo>
                <a:lnTo>
                  <a:pt x="116704" y="1399"/>
                </a:lnTo>
                <a:lnTo>
                  <a:pt x="4318" y="41401"/>
                </a:lnTo>
                <a:lnTo>
                  <a:pt x="1435" y="41401"/>
                </a:lnTo>
                <a:lnTo>
                  <a:pt x="0" y="44322"/>
                </a:lnTo>
                <a:lnTo>
                  <a:pt x="0" y="48513"/>
                </a:lnTo>
                <a:lnTo>
                  <a:pt x="1435" y="51434"/>
                </a:lnTo>
                <a:lnTo>
                  <a:pt x="4326" y="51437"/>
                </a:lnTo>
                <a:lnTo>
                  <a:pt x="116712" y="91439"/>
                </a:lnTo>
                <a:lnTo>
                  <a:pt x="121039" y="91437"/>
                </a:lnTo>
                <a:lnTo>
                  <a:pt x="153143" y="80009"/>
                </a:lnTo>
                <a:lnTo>
                  <a:pt x="119633" y="80009"/>
                </a:lnTo>
                <a:lnTo>
                  <a:pt x="23050" y="45719"/>
                </a:lnTo>
                <a:lnTo>
                  <a:pt x="119776" y="12876"/>
                </a:lnTo>
                <a:lnTo>
                  <a:pt x="153282" y="12876"/>
                </a:lnTo>
                <a:lnTo>
                  <a:pt x="121031" y="1396"/>
                </a:lnTo>
                <a:lnTo>
                  <a:pt x="119634" y="0"/>
                </a:lnTo>
                <a:close/>
              </a:path>
              <a:path w="238125" h="91440">
                <a:moveTo>
                  <a:pt x="153282" y="12876"/>
                </a:moveTo>
                <a:lnTo>
                  <a:pt x="119776" y="12876"/>
                </a:lnTo>
                <a:lnTo>
                  <a:pt x="214466" y="45778"/>
                </a:lnTo>
                <a:lnTo>
                  <a:pt x="119633" y="80009"/>
                </a:lnTo>
                <a:lnTo>
                  <a:pt x="153143" y="80009"/>
                </a:lnTo>
                <a:lnTo>
                  <a:pt x="233425" y="51434"/>
                </a:lnTo>
                <a:lnTo>
                  <a:pt x="236347" y="51434"/>
                </a:lnTo>
                <a:lnTo>
                  <a:pt x="237744" y="48513"/>
                </a:lnTo>
                <a:lnTo>
                  <a:pt x="237744" y="44322"/>
                </a:lnTo>
                <a:lnTo>
                  <a:pt x="236347" y="41401"/>
                </a:lnTo>
                <a:lnTo>
                  <a:pt x="233417" y="41399"/>
                </a:lnTo>
                <a:lnTo>
                  <a:pt x="153282" y="12876"/>
                </a:lnTo>
                <a:close/>
              </a:path>
            </a:pathLst>
          </a:custGeom>
          <a:solidFill>
            <a:srgbClr val="FFFFFF"/>
          </a:solidFill>
        </p:spPr>
        <p:txBody>
          <a:bodyPr wrap="square" lIns="0" tIns="0" rIns="0" bIns="0" rtlCol="0"/>
          <a:lstStyl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819150" y="1045854"/>
            <a:ext cx="3377293"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强化评估监管</a:t>
            </a:r>
            <a:endParaRPr lang="zh-CN" altLang="en-US" sz="1600"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94" name="object 5"/>
          <p:cNvSpPr txBox="true"/>
          <p:nvPr/>
        </p:nvSpPr>
        <p:spPr>
          <a:xfrm>
            <a:off x="819150" y="3702068"/>
            <a:ext cx="2810796"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营造良好氛围</a:t>
            </a:r>
            <a:endParaRPr lang="zh-CN" altLang="en-US" sz="1600"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95" name="object 5"/>
          <p:cNvSpPr txBox="true"/>
          <p:nvPr/>
        </p:nvSpPr>
        <p:spPr>
          <a:xfrm>
            <a:off x="880460" y="6213185"/>
            <a:ext cx="2810796" cy="325858"/>
          </a:xfrm>
          <a:prstGeom prst="rect">
            <a:avLst/>
          </a:prstGeom>
        </p:spPr>
        <p:txBody>
          <a:bodyPr vert="horz" wrap="square" lIns="0" tIns="0" rIns="0" bIns="0" rtlCol="0">
            <a:spAutoFit/>
          </a:bodyPr>
          <a:lstStyle/>
          <a:p>
            <a:pPr marL="298450" marR="154305" indent="-285750" algn="just">
              <a:lnSpc>
                <a:spcPct val="150000"/>
              </a:lnSpc>
              <a:buFont typeface="Wingdings" panose="05000000000000000000" pitchFamily="2" charset="2"/>
              <a:buChar char="p"/>
            </a:pPr>
            <a:r>
              <a:rPr lang="zh-CN" altLang="en-US" sz="1600" b="1" spc="20" dirty="0">
                <a:solidFill>
                  <a:schemeClr val="tx2"/>
                </a:solidFill>
                <a:latin typeface="微软雅黑" panose="020B0503020204020204" pitchFamily="34" charset="-122"/>
                <a:ea typeface="微软雅黑" panose="020B0503020204020204" pitchFamily="34" charset="-122"/>
                <a:cs typeface="微软雅黑"/>
              </a:rPr>
              <a:t>拓宽融资渠道</a:t>
            </a:r>
            <a:endParaRPr lang="zh-CN" altLang="en-US" sz="1600" b="1" spc="20" dirty="0">
              <a:solidFill>
                <a:schemeClr val="tx2"/>
              </a:solidFill>
              <a:latin typeface="微软雅黑" panose="020B0503020204020204" pitchFamily="34" charset="-122"/>
              <a:ea typeface="微软雅黑" panose="020B0503020204020204" pitchFamily="34" charset="-122"/>
              <a:cs typeface="微软雅黑"/>
            </a:endParaRPr>
          </a:p>
        </p:txBody>
      </p:sp>
      <p:grpSp>
        <p:nvGrpSpPr>
          <p:cNvPr id="2" name="组合 1"/>
          <p:cNvGrpSpPr/>
          <p:nvPr/>
        </p:nvGrpSpPr>
        <p:grpSpPr>
          <a:xfrm>
            <a:off x="1268234" y="1628224"/>
            <a:ext cx="1504627" cy="1890000"/>
            <a:chOff x="1493595" y="1320447"/>
            <a:chExt cx="1283634" cy="1890000"/>
          </a:xfrm>
        </p:grpSpPr>
        <p:grpSp>
          <p:nvGrpSpPr>
            <p:cNvPr id="83" name="组合 82"/>
            <p:cNvGrpSpPr/>
            <p:nvPr/>
          </p:nvGrpSpPr>
          <p:grpSpPr>
            <a:xfrm>
              <a:off x="1493595" y="1320447"/>
              <a:ext cx="1283634" cy="1890000"/>
              <a:chOff x="2114852" y="1363441"/>
              <a:chExt cx="1402080" cy="1949450"/>
            </a:xfrm>
          </p:grpSpPr>
          <p:sp>
            <p:nvSpPr>
              <p:cNvPr id="97" name="object 74"/>
              <p:cNvSpPr/>
              <p:nvPr/>
            </p:nvSpPr>
            <p:spPr>
              <a:xfrm>
                <a:off x="2114852" y="1713961"/>
                <a:ext cx="1402080" cy="1598930"/>
              </a:xfrm>
              <a:custGeom>
                <a:avLst/>
                <a:gdLst/>
                <a:ahLst/>
                <a:cxnLst/>
                <a:rect l="l" t="t" r="r" b="b"/>
                <a:pathLst>
                  <a:path w="1402079" h="1598929">
                    <a:moveTo>
                      <a:pt x="1168400" y="0"/>
                    </a:moveTo>
                    <a:lnTo>
                      <a:pt x="233680" y="0"/>
                    </a:lnTo>
                    <a:lnTo>
                      <a:pt x="214518" y="774"/>
                    </a:lnTo>
                    <a:lnTo>
                      <a:pt x="159828" y="11915"/>
                    </a:lnTo>
                    <a:lnTo>
                      <a:pt x="110598" y="35016"/>
                    </a:lnTo>
                    <a:lnTo>
                      <a:pt x="68453" y="68452"/>
                    </a:lnTo>
                    <a:lnTo>
                      <a:pt x="35016" y="110598"/>
                    </a:lnTo>
                    <a:lnTo>
                      <a:pt x="11915" y="159828"/>
                    </a:lnTo>
                    <a:lnTo>
                      <a:pt x="774" y="214518"/>
                    </a:lnTo>
                    <a:lnTo>
                      <a:pt x="0" y="233679"/>
                    </a:lnTo>
                    <a:lnTo>
                      <a:pt x="0" y="1364995"/>
                    </a:lnTo>
                    <a:lnTo>
                      <a:pt x="6792" y="1421143"/>
                    </a:lnTo>
                    <a:lnTo>
                      <a:pt x="26087" y="1472373"/>
                    </a:lnTo>
                    <a:lnTo>
                      <a:pt x="56259" y="1517061"/>
                    </a:lnTo>
                    <a:lnTo>
                      <a:pt x="95682" y="1553581"/>
                    </a:lnTo>
                    <a:lnTo>
                      <a:pt x="142732" y="1580308"/>
                    </a:lnTo>
                    <a:lnTo>
                      <a:pt x="195782" y="1595616"/>
                    </a:lnTo>
                    <a:lnTo>
                      <a:pt x="233680" y="1598676"/>
                    </a:lnTo>
                    <a:lnTo>
                      <a:pt x="1168400" y="1598676"/>
                    </a:lnTo>
                    <a:lnTo>
                      <a:pt x="1224547" y="1591883"/>
                    </a:lnTo>
                    <a:lnTo>
                      <a:pt x="1275777" y="1572588"/>
                    </a:lnTo>
                    <a:lnTo>
                      <a:pt x="1320465" y="1542416"/>
                    </a:lnTo>
                    <a:lnTo>
                      <a:pt x="1356985" y="1502993"/>
                    </a:lnTo>
                    <a:lnTo>
                      <a:pt x="1383712" y="1455943"/>
                    </a:lnTo>
                    <a:lnTo>
                      <a:pt x="1399020" y="1402893"/>
                    </a:lnTo>
                    <a:lnTo>
                      <a:pt x="1402080" y="1364995"/>
                    </a:lnTo>
                    <a:lnTo>
                      <a:pt x="1402080" y="233679"/>
                    </a:lnTo>
                    <a:lnTo>
                      <a:pt x="1395287" y="177532"/>
                    </a:lnTo>
                    <a:lnTo>
                      <a:pt x="1375992" y="126302"/>
                    </a:lnTo>
                    <a:lnTo>
                      <a:pt x="1345820" y="81614"/>
                    </a:lnTo>
                    <a:lnTo>
                      <a:pt x="1306397" y="45094"/>
                    </a:lnTo>
                    <a:lnTo>
                      <a:pt x="1259347" y="18367"/>
                    </a:lnTo>
                    <a:lnTo>
                      <a:pt x="1206297" y="3059"/>
                    </a:lnTo>
                    <a:lnTo>
                      <a:pt x="1168400" y="0"/>
                    </a:lnTo>
                    <a:close/>
                  </a:path>
                </a:pathLst>
              </a:custGeom>
              <a:solidFill>
                <a:schemeClr val="accent3">
                  <a:lumMod val="20000"/>
                  <a:lumOff val="80000"/>
                </a:schemeClr>
              </a:solidFill>
            </p:spPr>
            <p:txBody>
              <a:bodyPr wrap="square" lIns="0" tIns="0" rIns="0" bIns="0" rtlCol="0"/>
              <a:lstStyle/>
              <a:p/>
            </p:txBody>
          </p:sp>
          <p:sp>
            <p:nvSpPr>
              <p:cNvPr id="115" name="object 93"/>
              <p:cNvSpPr/>
              <p:nvPr/>
            </p:nvSpPr>
            <p:spPr>
              <a:xfrm>
                <a:off x="2480612" y="1363441"/>
                <a:ext cx="646430" cy="645160"/>
              </a:xfrm>
              <a:custGeom>
                <a:avLst/>
                <a:gdLst/>
                <a:ahLst/>
                <a:cxnLst/>
                <a:rect l="l" t="t" r="r" b="b"/>
                <a:pathLst>
                  <a:path w="646429" h="645160">
                    <a:moveTo>
                      <a:pt x="323088" y="0"/>
                    </a:moveTo>
                    <a:lnTo>
                      <a:pt x="270681" y="4217"/>
                    </a:lnTo>
                    <a:lnTo>
                      <a:pt x="220967" y="16428"/>
                    </a:lnTo>
                    <a:lnTo>
                      <a:pt x="174611" y="35970"/>
                    </a:lnTo>
                    <a:lnTo>
                      <a:pt x="132277" y="62179"/>
                    </a:lnTo>
                    <a:lnTo>
                      <a:pt x="94630" y="94392"/>
                    </a:lnTo>
                    <a:lnTo>
                      <a:pt x="62337" y="131947"/>
                    </a:lnTo>
                    <a:lnTo>
                      <a:pt x="36062" y="174181"/>
                    </a:lnTo>
                    <a:lnTo>
                      <a:pt x="16471" y="220431"/>
                    </a:lnTo>
                    <a:lnTo>
                      <a:pt x="4228" y="270033"/>
                    </a:lnTo>
                    <a:lnTo>
                      <a:pt x="0" y="322325"/>
                    </a:lnTo>
                    <a:lnTo>
                      <a:pt x="1071" y="348766"/>
                    </a:lnTo>
                    <a:lnTo>
                      <a:pt x="9389" y="399797"/>
                    </a:lnTo>
                    <a:lnTo>
                      <a:pt x="25390" y="447805"/>
                    </a:lnTo>
                    <a:lnTo>
                      <a:pt x="48406" y="492130"/>
                    </a:lnTo>
                    <a:lnTo>
                      <a:pt x="77773" y="532107"/>
                    </a:lnTo>
                    <a:lnTo>
                      <a:pt x="112826" y="567075"/>
                    </a:lnTo>
                    <a:lnTo>
                      <a:pt x="152899" y="596369"/>
                    </a:lnTo>
                    <a:lnTo>
                      <a:pt x="197328" y="619327"/>
                    </a:lnTo>
                    <a:lnTo>
                      <a:pt x="245446" y="635286"/>
                    </a:lnTo>
                    <a:lnTo>
                      <a:pt x="296589" y="643583"/>
                    </a:lnTo>
                    <a:lnTo>
                      <a:pt x="323088" y="644651"/>
                    </a:lnTo>
                    <a:lnTo>
                      <a:pt x="349586" y="643583"/>
                    </a:lnTo>
                    <a:lnTo>
                      <a:pt x="400729" y="635286"/>
                    </a:lnTo>
                    <a:lnTo>
                      <a:pt x="448847" y="619327"/>
                    </a:lnTo>
                    <a:lnTo>
                      <a:pt x="493276" y="596369"/>
                    </a:lnTo>
                    <a:lnTo>
                      <a:pt x="533349" y="567075"/>
                    </a:lnTo>
                    <a:lnTo>
                      <a:pt x="568402" y="532107"/>
                    </a:lnTo>
                    <a:lnTo>
                      <a:pt x="597769" y="492130"/>
                    </a:lnTo>
                    <a:lnTo>
                      <a:pt x="620785" y="447805"/>
                    </a:lnTo>
                    <a:lnTo>
                      <a:pt x="636786" y="399797"/>
                    </a:lnTo>
                    <a:lnTo>
                      <a:pt x="645104" y="348766"/>
                    </a:lnTo>
                    <a:lnTo>
                      <a:pt x="646176" y="322325"/>
                    </a:lnTo>
                    <a:lnTo>
                      <a:pt x="645104" y="295885"/>
                    </a:lnTo>
                    <a:lnTo>
                      <a:pt x="636786" y="244854"/>
                    </a:lnTo>
                    <a:lnTo>
                      <a:pt x="620785" y="196846"/>
                    </a:lnTo>
                    <a:lnTo>
                      <a:pt x="597769" y="152521"/>
                    </a:lnTo>
                    <a:lnTo>
                      <a:pt x="568402" y="112544"/>
                    </a:lnTo>
                    <a:lnTo>
                      <a:pt x="533349" y="77576"/>
                    </a:lnTo>
                    <a:lnTo>
                      <a:pt x="493276" y="48282"/>
                    </a:lnTo>
                    <a:lnTo>
                      <a:pt x="448847" y="25324"/>
                    </a:lnTo>
                    <a:lnTo>
                      <a:pt x="400729" y="9365"/>
                    </a:lnTo>
                    <a:lnTo>
                      <a:pt x="349586" y="1068"/>
                    </a:lnTo>
                    <a:lnTo>
                      <a:pt x="323088" y="0"/>
                    </a:lnTo>
                    <a:close/>
                  </a:path>
                </a:pathLst>
              </a:custGeom>
              <a:solidFill>
                <a:srgbClr val="50BED7"/>
              </a:solidFill>
            </p:spPr>
            <p:txBody>
              <a:bodyPr wrap="square" lIns="0" tIns="0" rIns="0" bIns="0" rtlCol="0"/>
              <a:lstStyle/>
              <a:p/>
            </p:txBody>
          </p:sp>
          <p:sp>
            <p:nvSpPr>
              <p:cNvPr id="116" name="object 94"/>
              <p:cNvSpPr/>
              <p:nvPr/>
            </p:nvSpPr>
            <p:spPr>
              <a:xfrm>
                <a:off x="2643680" y="1528033"/>
                <a:ext cx="483234" cy="480059"/>
              </a:xfrm>
              <a:custGeom>
                <a:avLst/>
                <a:gdLst/>
                <a:ahLst/>
                <a:cxnLst/>
                <a:rect l="l" t="t" r="r" b="b"/>
                <a:pathLst>
                  <a:path w="483235" h="480060">
                    <a:moveTo>
                      <a:pt x="319531" y="0"/>
                    </a:moveTo>
                    <a:lnTo>
                      <a:pt x="0" y="40"/>
                    </a:lnTo>
                    <a:lnTo>
                      <a:pt x="11" y="325257"/>
                    </a:lnTo>
                    <a:lnTo>
                      <a:pt x="163575" y="480059"/>
                    </a:lnTo>
                    <a:lnTo>
                      <a:pt x="214185" y="475980"/>
                    </a:lnTo>
                    <a:lnTo>
                      <a:pt x="262643" y="464145"/>
                    </a:lnTo>
                    <a:lnTo>
                      <a:pt x="308203" y="445155"/>
                    </a:lnTo>
                    <a:lnTo>
                      <a:pt x="350114" y="419613"/>
                    </a:lnTo>
                    <a:lnTo>
                      <a:pt x="387630" y="388122"/>
                    </a:lnTo>
                    <a:lnTo>
                      <a:pt x="420001" y="351285"/>
                    </a:lnTo>
                    <a:lnTo>
                      <a:pt x="446478" y="309703"/>
                    </a:lnTo>
                    <a:lnTo>
                      <a:pt x="466314" y="263979"/>
                    </a:lnTo>
                    <a:lnTo>
                      <a:pt x="478759" y="214717"/>
                    </a:lnTo>
                    <a:lnTo>
                      <a:pt x="483065" y="162517"/>
                    </a:lnTo>
                    <a:lnTo>
                      <a:pt x="319531" y="0"/>
                    </a:lnTo>
                    <a:close/>
                  </a:path>
                </a:pathLst>
              </a:custGeom>
              <a:solidFill>
                <a:srgbClr val="40A4B9"/>
              </a:solidFill>
            </p:spPr>
            <p:txBody>
              <a:bodyPr wrap="square" lIns="0" tIns="0" rIns="0" bIns="0" rtlCol="0"/>
              <a:lstStyle/>
              <a:p/>
            </p:txBody>
          </p:sp>
          <p:sp>
            <p:nvSpPr>
              <p:cNvPr id="117" name="object 95"/>
              <p:cNvSpPr/>
              <p:nvPr/>
            </p:nvSpPr>
            <p:spPr>
              <a:xfrm>
                <a:off x="2643680" y="1528033"/>
                <a:ext cx="320040" cy="325120"/>
              </a:xfrm>
              <a:custGeom>
                <a:avLst/>
                <a:gdLst/>
                <a:ahLst/>
                <a:cxnLst/>
                <a:rect l="l" t="t" r="r" b="b"/>
                <a:pathLst>
                  <a:path w="320039" h="325120">
                    <a:moveTo>
                      <a:pt x="0" y="0"/>
                    </a:moveTo>
                    <a:lnTo>
                      <a:pt x="0" y="324612"/>
                    </a:lnTo>
                    <a:lnTo>
                      <a:pt x="320039" y="324612"/>
                    </a:lnTo>
                    <a:lnTo>
                      <a:pt x="320039" y="0"/>
                    </a:lnTo>
                    <a:lnTo>
                      <a:pt x="0" y="0"/>
                    </a:lnTo>
                    <a:close/>
                  </a:path>
                </a:pathLst>
              </a:custGeom>
              <a:solidFill>
                <a:srgbClr val="3C556D"/>
              </a:solidFill>
            </p:spPr>
            <p:txBody>
              <a:bodyPr wrap="square" lIns="0" tIns="0" rIns="0" bIns="0" rtlCol="0"/>
              <a:lstStyle/>
              <a:p/>
            </p:txBody>
          </p:sp>
          <p:sp>
            <p:nvSpPr>
              <p:cNvPr id="118" name="object 96"/>
              <p:cNvSpPr/>
              <p:nvPr/>
            </p:nvSpPr>
            <p:spPr>
              <a:xfrm>
                <a:off x="2698545" y="1566133"/>
                <a:ext cx="218440" cy="248920"/>
              </a:xfrm>
              <a:custGeom>
                <a:avLst/>
                <a:gdLst/>
                <a:ahLst/>
                <a:cxnLst/>
                <a:rect l="l" t="t" r="r" b="b"/>
                <a:pathLst>
                  <a:path w="218439" h="248920">
                    <a:moveTo>
                      <a:pt x="210185" y="0"/>
                    </a:moveTo>
                    <a:lnTo>
                      <a:pt x="186817" y="0"/>
                    </a:lnTo>
                    <a:lnTo>
                      <a:pt x="179069" y="7747"/>
                    </a:lnTo>
                    <a:lnTo>
                      <a:pt x="179069" y="240665"/>
                    </a:lnTo>
                    <a:lnTo>
                      <a:pt x="186817" y="248412"/>
                    </a:lnTo>
                    <a:lnTo>
                      <a:pt x="210185" y="248412"/>
                    </a:lnTo>
                    <a:lnTo>
                      <a:pt x="217931" y="240665"/>
                    </a:lnTo>
                    <a:lnTo>
                      <a:pt x="217931" y="7747"/>
                    </a:lnTo>
                    <a:lnTo>
                      <a:pt x="210185" y="0"/>
                    </a:lnTo>
                    <a:close/>
                  </a:path>
                  <a:path w="218439" h="248920">
                    <a:moveTo>
                      <a:pt x="116712" y="0"/>
                    </a:moveTo>
                    <a:lnTo>
                      <a:pt x="93344" y="0"/>
                    </a:lnTo>
                    <a:lnTo>
                      <a:pt x="85598" y="7747"/>
                    </a:lnTo>
                    <a:lnTo>
                      <a:pt x="85598" y="240665"/>
                    </a:lnTo>
                    <a:lnTo>
                      <a:pt x="93344" y="248412"/>
                    </a:lnTo>
                    <a:lnTo>
                      <a:pt x="116712" y="248412"/>
                    </a:lnTo>
                    <a:lnTo>
                      <a:pt x="124587" y="240665"/>
                    </a:lnTo>
                    <a:lnTo>
                      <a:pt x="124587" y="7747"/>
                    </a:lnTo>
                    <a:lnTo>
                      <a:pt x="116712" y="0"/>
                    </a:lnTo>
                    <a:close/>
                  </a:path>
                  <a:path w="218439" h="248920">
                    <a:moveTo>
                      <a:pt x="23368" y="0"/>
                    </a:moveTo>
                    <a:lnTo>
                      <a:pt x="0" y="0"/>
                    </a:lnTo>
                    <a:lnTo>
                      <a:pt x="0" y="248412"/>
                    </a:lnTo>
                    <a:lnTo>
                      <a:pt x="23368" y="248412"/>
                    </a:lnTo>
                    <a:lnTo>
                      <a:pt x="31114" y="240665"/>
                    </a:lnTo>
                    <a:lnTo>
                      <a:pt x="31114" y="7747"/>
                    </a:lnTo>
                    <a:lnTo>
                      <a:pt x="23368" y="0"/>
                    </a:lnTo>
                    <a:close/>
                  </a:path>
                </a:pathLst>
              </a:custGeom>
              <a:solidFill>
                <a:srgbClr val="2C3D50"/>
              </a:solidFill>
            </p:spPr>
            <p:txBody>
              <a:bodyPr wrap="square" lIns="0" tIns="0" rIns="0" bIns="0" rtlCol="0"/>
              <a:lstStyle/>
              <a:p/>
            </p:txBody>
          </p:sp>
          <p:sp>
            <p:nvSpPr>
              <p:cNvPr id="119" name="object 97"/>
              <p:cNvSpPr/>
              <p:nvPr/>
            </p:nvSpPr>
            <p:spPr>
              <a:xfrm>
                <a:off x="2675684" y="1704817"/>
                <a:ext cx="100965" cy="64135"/>
              </a:xfrm>
              <a:custGeom>
                <a:avLst/>
                <a:gdLst/>
                <a:ahLst/>
                <a:cxnLst/>
                <a:rect l="l" t="t" r="r" b="b"/>
                <a:pathLst>
                  <a:path w="100964" h="64135">
                    <a:moveTo>
                      <a:pt x="70231" y="0"/>
                    </a:moveTo>
                    <a:lnTo>
                      <a:pt x="0" y="40005"/>
                    </a:lnTo>
                    <a:lnTo>
                      <a:pt x="30353" y="64008"/>
                    </a:lnTo>
                    <a:lnTo>
                      <a:pt x="100584" y="64008"/>
                    </a:lnTo>
                    <a:lnTo>
                      <a:pt x="100584" y="16001"/>
                    </a:lnTo>
                    <a:lnTo>
                      <a:pt x="70231" y="0"/>
                    </a:lnTo>
                    <a:close/>
                  </a:path>
                </a:pathLst>
              </a:custGeom>
              <a:solidFill>
                <a:srgbClr val="2C3D50"/>
              </a:solidFill>
            </p:spPr>
            <p:txBody>
              <a:bodyPr wrap="square" lIns="0" tIns="0" rIns="0" bIns="0" rtlCol="0"/>
              <a:lstStyle/>
              <a:p/>
            </p:txBody>
          </p:sp>
          <p:sp>
            <p:nvSpPr>
              <p:cNvPr id="120" name="object 98"/>
              <p:cNvSpPr/>
              <p:nvPr/>
            </p:nvSpPr>
            <p:spPr>
              <a:xfrm>
                <a:off x="2698545" y="1744441"/>
                <a:ext cx="32384" cy="24765"/>
              </a:xfrm>
              <a:custGeom>
                <a:avLst/>
                <a:gdLst/>
                <a:ahLst/>
                <a:cxnLst/>
                <a:rect l="l" t="t" r="r" b="b"/>
                <a:pathLst>
                  <a:path w="32385" h="24764">
                    <a:moveTo>
                      <a:pt x="32004" y="0"/>
                    </a:moveTo>
                    <a:lnTo>
                      <a:pt x="0" y="0"/>
                    </a:lnTo>
                    <a:lnTo>
                      <a:pt x="0" y="16256"/>
                    </a:lnTo>
                    <a:lnTo>
                      <a:pt x="8000" y="24384"/>
                    </a:lnTo>
                    <a:lnTo>
                      <a:pt x="32004" y="24384"/>
                    </a:lnTo>
                    <a:lnTo>
                      <a:pt x="32004" y="0"/>
                    </a:lnTo>
                    <a:close/>
                  </a:path>
                </a:pathLst>
              </a:custGeom>
              <a:solidFill>
                <a:srgbClr val="0A0A0E"/>
              </a:solidFill>
            </p:spPr>
            <p:txBody>
              <a:bodyPr wrap="square" lIns="0" tIns="0" rIns="0" bIns="0" rtlCol="0"/>
              <a:lstStyle/>
              <a:p/>
            </p:txBody>
          </p:sp>
          <p:sp>
            <p:nvSpPr>
              <p:cNvPr id="121" name="object 99"/>
              <p:cNvSpPr/>
              <p:nvPr/>
            </p:nvSpPr>
            <p:spPr>
              <a:xfrm>
                <a:off x="2768649" y="1636237"/>
                <a:ext cx="100965" cy="55244"/>
              </a:xfrm>
              <a:custGeom>
                <a:avLst/>
                <a:gdLst/>
                <a:ahLst/>
                <a:cxnLst/>
                <a:rect l="l" t="t" r="r" b="b"/>
                <a:pathLst>
                  <a:path w="100964" h="55245">
                    <a:moveTo>
                      <a:pt x="69214" y="0"/>
                    </a:moveTo>
                    <a:lnTo>
                      <a:pt x="0" y="39242"/>
                    </a:lnTo>
                    <a:lnTo>
                      <a:pt x="31495" y="54863"/>
                    </a:lnTo>
                    <a:lnTo>
                      <a:pt x="100583" y="54863"/>
                    </a:lnTo>
                    <a:lnTo>
                      <a:pt x="100583" y="15620"/>
                    </a:lnTo>
                    <a:lnTo>
                      <a:pt x="69214" y="0"/>
                    </a:lnTo>
                    <a:close/>
                  </a:path>
                </a:pathLst>
              </a:custGeom>
              <a:solidFill>
                <a:srgbClr val="2C3D50"/>
              </a:solidFill>
            </p:spPr>
            <p:txBody>
              <a:bodyPr wrap="square" lIns="0" tIns="0" rIns="0" bIns="0" rtlCol="0"/>
              <a:lstStyle/>
              <a:p/>
            </p:txBody>
          </p:sp>
          <p:sp>
            <p:nvSpPr>
              <p:cNvPr id="122" name="object 100"/>
              <p:cNvSpPr/>
              <p:nvPr/>
            </p:nvSpPr>
            <p:spPr>
              <a:xfrm>
                <a:off x="2861612" y="1704817"/>
                <a:ext cx="102235" cy="64135"/>
              </a:xfrm>
              <a:custGeom>
                <a:avLst/>
                <a:gdLst/>
                <a:ahLst/>
                <a:cxnLst/>
                <a:rect l="l" t="t" r="r" b="b"/>
                <a:pathLst>
                  <a:path w="102235" h="64135">
                    <a:moveTo>
                      <a:pt x="70231" y="0"/>
                    </a:moveTo>
                    <a:lnTo>
                      <a:pt x="0" y="40005"/>
                    </a:lnTo>
                    <a:lnTo>
                      <a:pt x="31876" y="64008"/>
                    </a:lnTo>
                    <a:lnTo>
                      <a:pt x="102107" y="64008"/>
                    </a:lnTo>
                    <a:lnTo>
                      <a:pt x="102107" y="16001"/>
                    </a:lnTo>
                    <a:lnTo>
                      <a:pt x="70231" y="0"/>
                    </a:lnTo>
                    <a:close/>
                  </a:path>
                </a:pathLst>
              </a:custGeom>
              <a:solidFill>
                <a:srgbClr val="2C3D50"/>
              </a:solidFill>
            </p:spPr>
            <p:txBody>
              <a:bodyPr wrap="square" lIns="0" tIns="0" rIns="0" bIns="0" rtlCol="0"/>
              <a:lstStyle/>
              <a:p/>
            </p:txBody>
          </p:sp>
          <p:sp>
            <p:nvSpPr>
              <p:cNvPr id="123" name="object 101"/>
              <p:cNvSpPr/>
              <p:nvPr/>
            </p:nvSpPr>
            <p:spPr>
              <a:xfrm>
                <a:off x="2675684" y="1724629"/>
                <a:ext cx="70485" cy="0"/>
              </a:xfrm>
              <a:custGeom>
                <a:avLst/>
                <a:gdLst/>
                <a:ahLst/>
                <a:cxnLst/>
                <a:rect l="l" t="t" r="r" b="b"/>
                <a:pathLst>
                  <a:path w="70485">
                    <a:moveTo>
                      <a:pt x="0" y="0"/>
                    </a:moveTo>
                    <a:lnTo>
                      <a:pt x="70104" y="0"/>
                    </a:lnTo>
                  </a:path>
                </a:pathLst>
              </a:custGeom>
              <a:ln w="39624">
                <a:solidFill>
                  <a:srgbClr val="DAE0E6"/>
                </a:solidFill>
              </a:ln>
            </p:spPr>
            <p:txBody>
              <a:bodyPr wrap="square" lIns="0" tIns="0" rIns="0" bIns="0" rtlCol="0"/>
              <a:lstStyle/>
              <a:p/>
            </p:txBody>
          </p:sp>
          <p:sp>
            <p:nvSpPr>
              <p:cNvPr id="124" name="object 102"/>
              <p:cNvSpPr/>
              <p:nvPr/>
            </p:nvSpPr>
            <p:spPr>
              <a:xfrm>
                <a:off x="2768649" y="1656049"/>
                <a:ext cx="70485" cy="0"/>
              </a:xfrm>
              <a:custGeom>
                <a:avLst/>
                <a:gdLst/>
                <a:ahLst/>
                <a:cxnLst/>
                <a:rect l="l" t="t" r="r" b="b"/>
                <a:pathLst>
                  <a:path w="70485">
                    <a:moveTo>
                      <a:pt x="0" y="0"/>
                    </a:moveTo>
                    <a:lnTo>
                      <a:pt x="70104" y="0"/>
                    </a:lnTo>
                  </a:path>
                </a:pathLst>
              </a:custGeom>
              <a:ln w="39624">
                <a:solidFill>
                  <a:srgbClr val="DAE0E6"/>
                </a:solidFill>
              </a:ln>
            </p:spPr>
            <p:txBody>
              <a:bodyPr wrap="square" lIns="0" tIns="0" rIns="0" bIns="0" rtlCol="0"/>
              <a:lstStyle/>
              <a:p/>
            </p:txBody>
          </p:sp>
          <p:sp>
            <p:nvSpPr>
              <p:cNvPr id="125" name="object 103"/>
              <p:cNvSpPr/>
              <p:nvPr/>
            </p:nvSpPr>
            <p:spPr>
              <a:xfrm>
                <a:off x="2861612" y="1724629"/>
                <a:ext cx="70485" cy="0"/>
              </a:xfrm>
              <a:custGeom>
                <a:avLst/>
                <a:gdLst/>
                <a:ahLst/>
                <a:cxnLst/>
                <a:rect l="l" t="t" r="r" b="b"/>
                <a:pathLst>
                  <a:path w="70485">
                    <a:moveTo>
                      <a:pt x="0" y="0"/>
                    </a:moveTo>
                    <a:lnTo>
                      <a:pt x="70104" y="0"/>
                    </a:lnTo>
                  </a:path>
                </a:pathLst>
              </a:custGeom>
              <a:ln w="39624">
                <a:solidFill>
                  <a:srgbClr val="DAE0E6"/>
                </a:solidFill>
              </a:ln>
            </p:spPr>
            <p:txBody>
              <a:bodyPr wrap="square" lIns="0" tIns="0" rIns="0" bIns="0" rtlCol="0"/>
              <a:lstStyle/>
              <a:p/>
            </p:txBody>
          </p:sp>
          <p:sp>
            <p:nvSpPr>
              <p:cNvPr id="126" name="object 104"/>
              <p:cNvSpPr/>
              <p:nvPr/>
            </p:nvSpPr>
            <p:spPr>
              <a:xfrm>
                <a:off x="2783889" y="1683481"/>
                <a:ext cx="40005" cy="0"/>
              </a:xfrm>
              <a:custGeom>
                <a:avLst/>
                <a:gdLst/>
                <a:ahLst/>
                <a:cxnLst/>
                <a:rect l="l" t="t" r="r" b="b"/>
                <a:pathLst>
                  <a:path w="40005">
                    <a:moveTo>
                      <a:pt x="0" y="0"/>
                    </a:moveTo>
                    <a:lnTo>
                      <a:pt x="39624" y="0"/>
                    </a:lnTo>
                  </a:path>
                </a:pathLst>
              </a:custGeom>
              <a:ln w="15239">
                <a:solidFill>
                  <a:srgbClr val="0A0A0E"/>
                </a:solidFill>
              </a:ln>
            </p:spPr>
            <p:txBody>
              <a:bodyPr wrap="square" lIns="0" tIns="0" rIns="0" bIns="0" rtlCol="0"/>
              <a:lstStyle/>
              <a:p/>
            </p:txBody>
          </p:sp>
          <p:sp>
            <p:nvSpPr>
              <p:cNvPr id="127" name="object 105"/>
              <p:cNvSpPr/>
              <p:nvPr/>
            </p:nvSpPr>
            <p:spPr>
              <a:xfrm>
                <a:off x="2878377" y="1744441"/>
                <a:ext cx="38100" cy="24765"/>
              </a:xfrm>
              <a:custGeom>
                <a:avLst/>
                <a:gdLst/>
                <a:ahLst/>
                <a:cxnLst/>
                <a:rect l="l" t="t" r="r" b="b"/>
                <a:pathLst>
                  <a:path w="38100" h="24764">
                    <a:moveTo>
                      <a:pt x="38100" y="0"/>
                    </a:moveTo>
                    <a:lnTo>
                      <a:pt x="0" y="0"/>
                    </a:lnTo>
                    <a:lnTo>
                      <a:pt x="0" y="16256"/>
                    </a:lnTo>
                    <a:lnTo>
                      <a:pt x="15875" y="24384"/>
                    </a:lnTo>
                    <a:lnTo>
                      <a:pt x="38100" y="24384"/>
                    </a:lnTo>
                    <a:lnTo>
                      <a:pt x="38100" y="0"/>
                    </a:lnTo>
                    <a:close/>
                  </a:path>
                </a:pathLst>
              </a:custGeom>
              <a:solidFill>
                <a:srgbClr val="0A0A0E"/>
              </a:solidFill>
            </p:spPr>
            <p:txBody>
              <a:bodyPr wrap="square" lIns="0" tIns="0" rIns="0" bIns="0" rtlCol="0"/>
              <a:lstStyle/>
              <a:p/>
            </p:txBody>
          </p:sp>
        </p:grpSp>
        <p:sp>
          <p:nvSpPr>
            <p:cNvPr id="137" name="object 17"/>
            <p:cNvSpPr txBox="true"/>
            <p:nvPr/>
          </p:nvSpPr>
          <p:spPr>
            <a:xfrm>
              <a:off x="1567115" y="2144496"/>
              <a:ext cx="1192618" cy="482761"/>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latin typeface="黑体" panose="02010609060101010101" charset="-122"/>
                  <a:ea typeface="黑体" panose="02010609060101010101" charset="-122"/>
                  <a:cs typeface="微软雅黑"/>
                </a:rPr>
                <a:t>加强跟踪评估</a:t>
              </a:r>
              <a:endParaRPr lang="zh-CN" altLang="en-US" sz="1400" dirty="0">
                <a:latin typeface="黑体" panose="02010609060101010101" charset="-122"/>
                <a:ea typeface="黑体" panose="02010609060101010101" charset="-122"/>
                <a:cs typeface="微软雅黑"/>
              </a:endParaRPr>
            </a:p>
          </p:txBody>
        </p:sp>
      </p:grpSp>
      <p:grpSp>
        <p:nvGrpSpPr>
          <p:cNvPr id="3" name="组合 2"/>
          <p:cNvGrpSpPr/>
          <p:nvPr/>
        </p:nvGrpSpPr>
        <p:grpSpPr>
          <a:xfrm>
            <a:off x="3820494" y="1665490"/>
            <a:ext cx="1504627" cy="1850287"/>
            <a:chOff x="3824862" y="1357713"/>
            <a:chExt cx="1209173" cy="1850287"/>
          </a:xfrm>
        </p:grpSpPr>
        <p:grpSp>
          <p:nvGrpSpPr>
            <p:cNvPr id="84" name="组合 83"/>
            <p:cNvGrpSpPr/>
            <p:nvPr/>
          </p:nvGrpSpPr>
          <p:grpSpPr>
            <a:xfrm>
              <a:off x="3824862" y="1357713"/>
              <a:ext cx="1205823" cy="1850287"/>
              <a:chOff x="3632441" y="1307946"/>
              <a:chExt cx="1205823" cy="1850287"/>
            </a:xfrm>
          </p:grpSpPr>
          <p:sp>
            <p:nvSpPr>
              <p:cNvPr id="133" name="object 76"/>
              <p:cNvSpPr/>
              <p:nvPr/>
            </p:nvSpPr>
            <p:spPr>
              <a:xfrm>
                <a:off x="3632441" y="1637614"/>
                <a:ext cx="1205823" cy="1520619"/>
              </a:xfrm>
              <a:custGeom>
                <a:avLst/>
                <a:gdLst/>
                <a:ahLst/>
                <a:cxnLst/>
                <a:rect l="l" t="t" r="r" b="b"/>
                <a:pathLst>
                  <a:path w="1402079" h="1598929">
                    <a:moveTo>
                      <a:pt x="1168400" y="0"/>
                    </a:moveTo>
                    <a:lnTo>
                      <a:pt x="233680" y="0"/>
                    </a:lnTo>
                    <a:lnTo>
                      <a:pt x="214518" y="774"/>
                    </a:lnTo>
                    <a:lnTo>
                      <a:pt x="159828" y="11915"/>
                    </a:lnTo>
                    <a:lnTo>
                      <a:pt x="110598" y="35016"/>
                    </a:lnTo>
                    <a:lnTo>
                      <a:pt x="68453" y="68452"/>
                    </a:lnTo>
                    <a:lnTo>
                      <a:pt x="35016" y="110598"/>
                    </a:lnTo>
                    <a:lnTo>
                      <a:pt x="11915" y="159828"/>
                    </a:lnTo>
                    <a:lnTo>
                      <a:pt x="774" y="214518"/>
                    </a:lnTo>
                    <a:lnTo>
                      <a:pt x="0" y="233679"/>
                    </a:lnTo>
                    <a:lnTo>
                      <a:pt x="0" y="1364995"/>
                    </a:lnTo>
                    <a:lnTo>
                      <a:pt x="6792" y="1421143"/>
                    </a:lnTo>
                    <a:lnTo>
                      <a:pt x="26087" y="1472373"/>
                    </a:lnTo>
                    <a:lnTo>
                      <a:pt x="56259" y="1517061"/>
                    </a:lnTo>
                    <a:lnTo>
                      <a:pt x="95682" y="1553581"/>
                    </a:lnTo>
                    <a:lnTo>
                      <a:pt x="142732" y="1580308"/>
                    </a:lnTo>
                    <a:lnTo>
                      <a:pt x="195782" y="1595616"/>
                    </a:lnTo>
                    <a:lnTo>
                      <a:pt x="233680" y="1598676"/>
                    </a:lnTo>
                    <a:lnTo>
                      <a:pt x="1168400" y="1598676"/>
                    </a:lnTo>
                    <a:lnTo>
                      <a:pt x="1224547" y="1591883"/>
                    </a:lnTo>
                    <a:lnTo>
                      <a:pt x="1275777" y="1572588"/>
                    </a:lnTo>
                    <a:lnTo>
                      <a:pt x="1320465" y="1542416"/>
                    </a:lnTo>
                    <a:lnTo>
                      <a:pt x="1356985" y="1502993"/>
                    </a:lnTo>
                    <a:lnTo>
                      <a:pt x="1383712" y="1455943"/>
                    </a:lnTo>
                    <a:lnTo>
                      <a:pt x="1399020" y="1402893"/>
                    </a:lnTo>
                    <a:lnTo>
                      <a:pt x="1402079" y="1364995"/>
                    </a:lnTo>
                    <a:lnTo>
                      <a:pt x="1402079" y="233679"/>
                    </a:lnTo>
                    <a:lnTo>
                      <a:pt x="1395287" y="177532"/>
                    </a:lnTo>
                    <a:lnTo>
                      <a:pt x="1375992" y="126302"/>
                    </a:lnTo>
                    <a:lnTo>
                      <a:pt x="1345820" y="81614"/>
                    </a:lnTo>
                    <a:lnTo>
                      <a:pt x="1306397" y="45094"/>
                    </a:lnTo>
                    <a:lnTo>
                      <a:pt x="1259347" y="18367"/>
                    </a:lnTo>
                    <a:lnTo>
                      <a:pt x="1206297" y="3059"/>
                    </a:lnTo>
                    <a:lnTo>
                      <a:pt x="1168400" y="0"/>
                    </a:lnTo>
                    <a:close/>
                  </a:path>
                </a:pathLst>
              </a:custGeom>
              <a:solidFill>
                <a:schemeClr val="accent2">
                  <a:lumMod val="20000"/>
                  <a:lumOff val="80000"/>
                </a:schemeClr>
              </a:solidFill>
            </p:spPr>
            <p:txBody>
              <a:bodyPr wrap="square" lIns="0" tIns="0" rIns="0" bIns="0" rtlCol="0"/>
              <a:lstStyle/>
              <a:p>
                <a:endParaRPr sz="2000"/>
              </a:p>
            </p:txBody>
          </p:sp>
          <p:sp>
            <p:nvSpPr>
              <p:cNvPr id="98" name="object 75"/>
              <p:cNvSpPr/>
              <p:nvPr/>
            </p:nvSpPr>
            <p:spPr>
              <a:xfrm>
                <a:off x="3964927" y="1307946"/>
                <a:ext cx="614016" cy="659646"/>
              </a:xfrm>
              <a:prstGeom prst="ellipse">
                <a:avLst/>
              </a:prstGeom>
              <a:blipFill>
                <a:blip r:embed="rId1" cstate="print"/>
                <a:srcRect/>
                <a:stretch>
                  <a:fillRect l="-57338" r="-66370" b="-198508"/>
                </a:stretch>
              </a:blipFill>
            </p:spPr>
            <p:txBody>
              <a:bodyPr wrap="square" lIns="0" tIns="0" rIns="0" bIns="0" rtlCol="0"/>
              <a:lstStyle/>
              <a:p>
                <a:endParaRPr sz="2000"/>
              </a:p>
            </p:txBody>
          </p:sp>
        </p:grpSp>
        <p:sp>
          <p:nvSpPr>
            <p:cNvPr id="148" name="object 17"/>
            <p:cNvSpPr txBox="true"/>
            <p:nvPr/>
          </p:nvSpPr>
          <p:spPr>
            <a:xfrm>
              <a:off x="3841417" y="2144496"/>
              <a:ext cx="1192618" cy="482761"/>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latin typeface="黑体" panose="02010609060101010101" charset="-122"/>
                  <a:ea typeface="黑体" panose="02010609060101010101" charset="-122"/>
                  <a:cs typeface="微软雅黑"/>
                </a:rPr>
                <a:t>健全监督机制</a:t>
              </a:r>
              <a:endParaRPr lang="zh-CN" altLang="en-US" sz="1400" dirty="0">
                <a:latin typeface="黑体" panose="02010609060101010101" charset="-122"/>
                <a:ea typeface="黑体" panose="02010609060101010101" charset="-122"/>
                <a:cs typeface="微软雅黑"/>
              </a:endParaRPr>
            </a:p>
          </p:txBody>
        </p:sp>
      </p:grpSp>
      <p:sp>
        <p:nvSpPr>
          <p:cNvPr id="151" name="object 7"/>
          <p:cNvSpPr/>
          <p:nvPr/>
        </p:nvSpPr>
        <p:spPr>
          <a:xfrm>
            <a:off x="1159851" y="4420058"/>
            <a:ext cx="4003675" cy="360000"/>
          </a:xfrm>
          <a:custGeom>
            <a:avLst/>
            <a:gdLst/>
            <a:ahLst/>
            <a:cxnLst/>
            <a:rect l="l" t="t" r="r" b="b"/>
            <a:pathLst>
              <a:path w="4003675" h="520064">
                <a:moveTo>
                  <a:pt x="3916933" y="0"/>
                </a:moveTo>
                <a:lnTo>
                  <a:pt x="77140" y="510"/>
                </a:lnTo>
                <a:lnTo>
                  <a:pt x="37846" y="14999"/>
                </a:lnTo>
                <a:lnTo>
                  <a:pt x="10352" y="45481"/>
                </a:lnTo>
                <a:lnTo>
                  <a:pt x="0" y="86614"/>
                </a:lnTo>
                <a:lnTo>
                  <a:pt x="510" y="442543"/>
                </a:lnTo>
                <a:lnTo>
                  <a:pt x="14999" y="481837"/>
                </a:lnTo>
                <a:lnTo>
                  <a:pt x="45481" y="509331"/>
                </a:lnTo>
                <a:lnTo>
                  <a:pt x="86614" y="519683"/>
                </a:lnTo>
                <a:lnTo>
                  <a:pt x="3926407" y="519173"/>
                </a:lnTo>
                <a:lnTo>
                  <a:pt x="3965701" y="504684"/>
                </a:lnTo>
                <a:lnTo>
                  <a:pt x="3993195" y="474202"/>
                </a:lnTo>
                <a:lnTo>
                  <a:pt x="4003548" y="433070"/>
                </a:lnTo>
                <a:lnTo>
                  <a:pt x="4003037" y="77140"/>
                </a:lnTo>
                <a:lnTo>
                  <a:pt x="3988548" y="37846"/>
                </a:lnTo>
                <a:lnTo>
                  <a:pt x="3958066" y="10352"/>
                </a:lnTo>
                <a:lnTo>
                  <a:pt x="3916933" y="0"/>
                </a:lnTo>
                <a:close/>
              </a:path>
            </a:pathLst>
          </a:custGeom>
          <a:noFill/>
          <a:ln w="12700">
            <a:solidFill>
              <a:schemeClr val="tx2">
                <a:lumMod val="60000"/>
                <a:lumOff val="40000"/>
              </a:schemeClr>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积极引导公众参与</a:t>
            </a:r>
            <a:endParaRPr lang="zh-CN" altLang="en-US" sz="1400" dirty="0">
              <a:latin typeface="黑体" panose="02010609060101010101" charset="-122"/>
              <a:ea typeface="黑体" panose="02010609060101010101" charset="-122"/>
            </a:endParaRPr>
          </a:p>
        </p:txBody>
      </p:sp>
      <p:sp>
        <p:nvSpPr>
          <p:cNvPr id="152" name="object 8"/>
          <p:cNvSpPr/>
          <p:nvPr/>
        </p:nvSpPr>
        <p:spPr>
          <a:xfrm>
            <a:off x="1159851" y="4874794"/>
            <a:ext cx="4003675" cy="360000"/>
          </a:xfrm>
          <a:custGeom>
            <a:avLst/>
            <a:gdLst/>
            <a:ahLst/>
            <a:cxnLst/>
            <a:rect l="l" t="t" r="r" b="b"/>
            <a:pathLst>
              <a:path w="4003675" h="520064">
                <a:moveTo>
                  <a:pt x="3916933" y="0"/>
                </a:moveTo>
                <a:lnTo>
                  <a:pt x="77140" y="510"/>
                </a:lnTo>
                <a:lnTo>
                  <a:pt x="37846" y="14999"/>
                </a:lnTo>
                <a:lnTo>
                  <a:pt x="10352" y="45481"/>
                </a:lnTo>
                <a:lnTo>
                  <a:pt x="0" y="86613"/>
                </a:lnTo>
                <a:lnTo>
                  <a:pt x="510" y="442543"/>
                </a:lnTo>
                <a:lnTo>
                  <a:pt x="14999" y="481837"/>
                </a:lnTo>
                <a:lnTo>
                  <a:pt x="45481" y="509331"/>
                </a:lnTo>
                <a:lnTo>
                  <a:pt x="86614" y="519683"/>
                </a:lnTo>
                <a:lnTo>
                  <a:pt x="3926407" y="519173"/>
                </a:lnTo>
                <a:lnTo>
                  <a:pt x="3965701" y="504684"/>
                </a:lnTo>
                <a:lnTo>
                  <a:pt x="3993195" y="474202"/>
                </a:lnTo>
                <a:lnTo>
                  <a:pt x="4003548" y="433070"/>
                </a:lnTo>
                <a:lnTo>
                  <a:pt x="4003037" y="77140"/>
                </a:lnTo>
                <a:lnTo>
                  <a:pt x="3988548" y="37846"/>
                </a:lnTo>
                <a:lnTo>
                  <a:pt x="3958066" y="10352"/>
                </a:lnTo>
                <a:lnTo>
                  <a:pt x="3916933" y="0"/>
                </a:lnTo>
                <a:close/>
              </a:path>
            </a:pathLst>
          </a:custGeom>
          <a:noFill/>
          <a:ln w="12700">
            <a:solidFill>
              <a:srgbClr val="00B0F0"/>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提升生态文明意识</a:t>
            </a:r>
            <a:endParaRPr lang="zh-CN" altLang="en-US" sz="1400" dirty="0">
              <a:latin typeface="黑体" panose="02010609060101010101" charset="-122"/>
              <a:ea typeface="黑体" panose="02010609060101010101" charset="-122"/>
            </a:endParaRPr>
          </a:p>
        </p:txBody>
      </p:sp>
      <p:sp>
        <p:nvSpPr>
          <p:cNvPr id="153" name="object 9"/>
          <p:cNvSpPr/>
          <p:nvPr/>
        </p:nvSpPr>
        <p:spPr>
          <a:xfrm>
            <a:off x="1159850" y="5357893"/>
            <a:ext cx="4003675" cy="360000"/>
          </a:xfrm>
          <a:custGeom>
            <a:avLst/>
            <a:gdLst/>
            <a:ahLst/>
            <a:cxnLst/>
            <a:rect l="l" t="t" r="r" b="b"/>
            <a:pathLst>
              <a:path w="4003675" h="521335">
                <a:moveTo>
                  <a:pt x="3916679" y="0"/>
                </a:moveTo>
                <a:lnTo>
                  <a:pt x="76987" y="554"/>
                </a:lnTo>
                <a:lnTo>
                  <a:pt x="37762" y="15183"/>
                </a:lnTo>
                <a:lnTo>
                  <a:pt x="10327" y="45728"/>
                </a:lnTo>
                <a:lnTo>
                  <a:pt x="0" y="86868"/>
                </a:lnTo>
                <a:lnTo>
                  <a:pt x="554" y="444220"/>
                </a:lnTo>
                <a:lnTo>
                  <a:pt x="15183" y="483445"/>
                </a:lnTo>
                <a:lnTo>
                  <a:pt x="45728" y="510880"/>
                </a:lnTo>
                <a:lnTo>
                  <a:pt x="86868" y="521208"/>
                </a:lnTo>
                <a:lnTo>
                  <a:pt x="3926560" y="520653"/>
                </a:lnTo>
                <a:lnTo>
                  <a:pt x="3965785" y="506024"/>
                </a:lnTo>
                <a:lnTo>
                  <a:pt x="3993220" y="475479"/>
                </a:lnTo>
                <a:lnTo>
                  <a:pt x="4003548" y="434340"/>
                </a:lnTo>
                <a:lnTo>
                  <a:pt x="4002993" y="76987"/>
                </a:lnTo>
                <a:lnTo>
                  <a:pt x="3988364" y="37762"/>
                </a:lnTo>
                <a:lnTo>
                  <a:pt x="3957819" y="10327"/>
                </a:lnTo>
                <a:lnTo>
                  <a:pt x="3916679" y="0"/>
                </a:lnTo>
                <a:close/>
              </a:path>
            </a:pathLst>
          </a:custGeom>
          <a:noFill/>
          <a:ln w="12700">
            <a:solidFill>
              <a:schemeClr val="tx2">
                <a:lumMod val="40000"/>
                <a:lumOff val="60000"/>
              </a:schemeClr>
            </a:solidFill>
          </a:ln>
        </p:spPr>
        <p:txBody>
          <a:bodyPr wrap="square" lIns="0" tIns="0" rIns="0" bIns="0" rtlCol="0" anchor="ctr"/>
          <a:lstStyle/>
          <a:p>
            <a:pPr algn="ctr"/>
            <a:r>
              <a:rPr lang="zh-CN" altLang="en-US" sz="1400" dirty="0">
                <a:latin typeface="黑体" panose="02010609060101010101" charset="-122"/>
                <a:ea typeface="黑体" panose="02010609060101010101" charset="-122"/>
              </a:rPr>
              <a:t>健全参与渠道机制</a:t>
            </a:r>
            <a:endParaRPr lang="zh-CN" altLang="en-US" sz="1400" dirty="0">
              <a:latin typeface="黑体" panose="02010609060101010101" charset="-122"/>
              <a:ea typeface="黑体" panose="02010609060101010101" charset="-122"/>
            </a:endParaRPr>
          </a:p>
        </p:txBody>
      </p:sp>
      <p:grpSp>
        <p:nvGrpSpPr>
          <p:cNvPr id="87" name="组合 86"/>
          <p:cNvGrpSpPr/>
          <p:nvPr/>
        </p:nvGrpSpPr>
        <p:grpSpPr>
          <a:xfrm>
            <a:off x="5423324" y="4397630"/>
            <a:ext cx="360000" cy="360000"/>
            <a:chOff x="5162865" y="4520964"/>
            <a:chExt cx="521334" cy="523240"/>
          </a:xfrm>
        </p:grpSpPr>
        <p:sp>
          <p:nvSpPr>
            <p:cNvPr id="160" name="object 38"/>
            <p:cNvSpPr/>
            <p:nvPr/>
          </p:nvSpPr>
          <p:spPr>
            <a:xfrm>
              <a:off x="5162865" y="4520964"/>
              <a:ext cx="521334" cy="523240"/>
            </a:xfrm>
            <a:custGeom>
              <a:avLst/>
              <a:gdLst/>
              <a:ahLst/>
              <a:cxnLst/>
              <a:rect l="l" t="t" r="r" b="b"/>
              <a:pathLst>
                <a:path w="521335" h="523239">
                  <a:moveTo>
                    <a:pt x="462355" y="0"/>
                  </a:moveTo>
                  <a:lnTo>
                    <a:pt x="50690" y="552"/>
                  </a:lnTo>
                  <a:lnTo>
                    <a:pt x="14596" y="20015"/>
                  </a:lnTo>
                  <a:lnTo>
                    <a:pt x="0" y="58927"/>
                  </a:lnTo>
                  <a:lnTo>
                    <a:pt x="558" y="471981"/>
                  </a:lnTo>
                  <a:lnTo>
                    <a:pt x="20017" y="508135"/>
                  </a:lnTo>
                  <a:lnTo>
                    <a:pt x="58852" y="522731"/>
                  </a:lnTo>
                  <a:lnTo>
                    <a:pt x="470555" y="522173"/>
                  </a:lnTo>
                  <a:lnTo>
                    <a:pt x="506623" y="502694"/>
                  </a:lnTo>
                  <a:lnTo>
                    <a:pt x="521207" y="463752"/>
                  </a:lnTo>
                  <a:lnTo>
                    <a:pt x="520649" y="50749"/>
                  </a:lnTo>
                  <a:lnTo>
                    <a:pt x="501190" y="14596"/>
                  </a:lnTo>
                  <a:lnTo>
                    <a:pt x="462355" y="0"/>
                  </a:lnTo>
                  <a:close/>
                </a:path>
              </a:pathLst>
            </a:custGeom>
            <a:solidFill>
              <a:srgbClr val="466C86"/>
            </a:solidFill>
          </p:spPr>
          <p:txBody>
            <a:bodyPr wrap="square" lIns="0" tIns="0" rIns="0" bIns="0" rtlCol="0"/>
            <a:lstStyle/>
            <a:p/>
          </p:txBody>
        </p:sp>
        <p:sp>
          <p:nvSpPr>
            <p:cNvPr id="161" name="object 39"/>
            <p:cNvSpPr/>
            <p:nvPr/>
          </p:nvSpPr>
          <p:spPr>
            <a:xfrm>
              <a:off x="5263861" y="4569732"/>
              <a:ext cx="321310" cy="422275"/>
            </a:xfrm>
            <a:custGeom>
              <a:avLst/>
              <a:gdLst/>
              <a:ahLst/>
              <a:cxnLst/>
              <a:rect l="l" t="t" r="r" b="b"/>
              <a:pathLst>
                <a:path w="321310" h="422275">
                  <a:moveTo>
                    <a:pt x="37052" y="309879"/>
                  </a:moveTo>
                  <a:lnTo>
                    <a:pt x="16985" y="350411"/>
                  </a:lnTo>
                  <a:lnTo>
                    <a:pt x="8262" y="360171"/>
                  </a:lnTo>
                  <a:lnTo>
                    <a:pt x="2936" y="368063"/>
                  </a:lnTo>
                  <a:lnTo>
                    <a:pt x="0" y="379971"/>
                  </a:lnTo>
                  <a:lnTo>
                    <a:pt x="150" y="397492"/>
                  </a:lnTo>
                  <a:lnTo>
                    <a:pt x="6387" y="407884"/>
                  </a:lnTo>
                  <a:lnTo>
                    <a:pt x="16535" y="415954"/>
                  </a:lnTo>
                  <a:lnTo>
                    <a:pt x="30355" y="420981"/>
                  </a:lnTo>
                  <a:lnTo>
                    <a:pt x="47608" y="422246"/>
                  </a:lnTo>
                  <a:lnTo>
                    <a:pt x="59028" y="416684"/>
                  </a:lnTo>
                  <a:lnTo>
                    <a:pt x="67932" y="407193"/>
                  </a:lnTo>
                  <a:lnTo>
                    <a:pt x="73584" y="394061"/>
                  </a:lnTo>
                  <a:lnTo>
                    <a:pt x="75249" y="377574"/>
                  </a:lnTo>
                  <a:lnTo>
                    <a:pt x="70430" y="366190"/>
                  </a:lnTo>
                  <a:lnTo>
                    <a:pt x="61115" y="355068"/>
                  </a:lnTo>
                  <a:lnTo>
                    <a:pt x="53156" y="345254"/>
                  </a:lnTo>
                  <a:lnTo>
                    <a:pt x="45986" y="334326"/>
                  </a:lnTo>
                  <a:lnTo>
                    <a:pt x="40365" y="322472"/>
                  </a:lnTo>
                  <a:lnTo>
                    <a:pt x="37052" y="309879"/>
                  </a:lnTo>
                  <a:close/>
                </a:path>
                <a:path w="321310" h="422275">
                  <a:moveTo>
                    <a:pt x="193940" y="35179"/>
                  </a:moveTo>
                  <a:lnTo>
                    <a:pt x="118713" y="35179"/>
                  </a:lnTo>
                  <a:lnTo>
                    <a:pt x="161385" y="35500"/>
                  </a:lnTo>
                  <a:lnTo>
                    <a:pt x="161385" y="96647"/>
                  </a:lnTo>
                  <a:lnTo>
                    <a:pt x="172307" y="94869"/>
                  </a:lnTo>
                  <a:lnTo>
                    <a:pt x="193159" y="94869"/>
                  </a:lnTo>
                  <a:lnTo>
                    <a:pt x="193940" y="35179"/>
                  </a:lnTo>
                  <a:close/>
                </a:path>
                <a:path w="321310" h="422275">
                  <a:moveTo>
                    <a:pt x="193159" y="94869"/>
                  </a:moveTo>
                  <a:lnTo>
                    <a:pt x="183229" y="94869"/>
                  </a:lnTo>
                  <a:lnTo>
                    <a:pt x="187801" y="95757"/>
                  </a:lnTo>
                  <a:lnTo>
                    <a:pt x="193140" y="96325"/>
                  </a:lnTo>
                  <a:lnTo>
                    <a:pt x="193159" y="94869"/>
                  </a:lnTo>
                  <a:close/>
                </a:path>
                <a:path w="321310" h="422275">
                  <a:moveTo>
                    <a:pt x="235807" y="0"/>
                  </a:moveTo>
                  <a:lnTo>
                    <a:pt x="118713" y="0"/>
                  </a:lnTo>
                  <a:lnTo>
                    <a:pt x="113379" y="6350"/>
                  </a:lnTo>
                  <a:lnTo>
                    <a:pt x="113379" y="28955"/>
                  </a:lnTo>
                  <a:lnTo>
                    <a:pt x="118713" y="35178"/>
                  </a:lnTo>
                  <a:lnTo>
                    <a:pt x="235807" y="35178"/>
                  </a:lnTo>
                  <a:lnTo>
                    <a:pt x="241268" y="28955"/>
                  </a:lnTo>
                  <a:lnTo>
                    <a:pt x="241268" y="6350"/>
                  </a:lnTo>
                  <a:lnTo>
                    <a:pt x="235807" y="0"/>
                  </a:lnTo>
                  <a:close/>
                </a:path>
                <a:path w="321310" h="422275">
                  <a:moveTo>
                    <a:pt x="170336" y="116006"/>
                  </a:moveTo>
                  <a:lnTo>
                    <a:pt x="134156" y="132628"/>
                  </a:lnTo>
                  <a:lnTo>
                    <a:pt x="118713" y="153543"/>
                  </a:lnTo>
                  <a:lnTo>
                    <a:pt x="79036" y="154173"/>
                  </a:lnTo>
                  <a:lnTo>
                    <a:pt x="40670" y="170414"/>
                  </a:lnTo>
                  <a:lnTo>
                    <a:pt x="16066" y="203412"/>
                  </a:lnTo>
                  <a:lnTo>
                    <a:pt x="10763" y="231267"/>
                  </a:lnTo>
                  <a:lnTo>
                    <a:pt x="10763" y="277368"/>
                  </a:lnTo>
                  <a:lnTo>
                    <a:pt x="17113" y="282701"/>
                  </a:lnTo>
                  <a:lnTo>
                    <a:pt x="56991" y="282701"/>
                  </a:lnTo>
                  <a:lnTo>
                    <a:pt x="63468" y="277368"/>
                  </a:lnTo>
                  <a:lnTo>
                    <a:pt x="63517" y="269337"/>
                  </a:lnTo>
                  <a:lnTo>
                    <a:pt x="66612" y="219428"/>
                  </a:lnTo>
                  <a:lnTo>
                    <a:pt x="76146" y="209842"/>
                  </a:lnTo>
                  <a:lnTo>
                    <a:pt x="90027" y="206324"/>
                  </a:lnTo>
                  <a:lnTo>
                    <a:pt x="235717" y="206324"/>
                  </a:lnTo>
                  <a:lnTo>
                    <a:pt x="235912" y="205993"/>
                  </a:lnTo>
                  <a:lnTo>
                    <a:pt x="321151" y="205992"/>
                  </a:lnTo>
                  <a:lnTo>
                    <a:pt x="321149" y="153542"/>
                  </a:lnTo>
                  <a:lnTo>
                    <a:pt x="229994" y="143381"/>
                  </a:lnTo>
                  <a:lnTo>
                    <a:pt x="222062" y="134192"/>
                  </a:lnTo>
                  <a:lnTo>
                    <a:pt x="212129" y="126545"/>
                  </a:lnTo>
                  <a:lnTo>
                    <a:pt x="200196" y="120754"/>
                  </a:lnTo>
                  <a:lnTo>
                    <a:pt x="186265" y="117136"/>
                  </a:lnTo>
                  <a:lnTo>
                    <a:pt x="170336" y="116006"/>
                  </a:lnTo>
                  <a:close/>
                </a:path>
                <a:path w="321310" h="422275">
                  <a:moveTo>
                    <a:pt x="235717" y="206324"/>
                  </a:moveTo>
                  <a:lnTo>
                    <a:pt x="90027" y="206324"/>
                  </a:lnTo>
                  <a:lnTo>
                    <a:pt x="124714" y="216215"/>
                  </a:lnTo>
                  <a:lnTo>
                    <a:pt x="132823" y="225361"/>
                  </a:lnTo>
                  <a:lnTo>
                    <a:pt x="142918" y="232996"/>
                  </a:lnTo>
                  <a:lnTo>
                    <a:pt x="154928" y="238798"/>
                  </a:lnTo>
                  <a:lnTo>
                    <a:pt x="168785" y="242444"/>
                  </a:lnTo>
                  <a:lnTo>
                    <a:pt x="184418" y="243613"/>
                  </a:lnTo>
                  <a:lnTo>
                    <a:pt x="197839" y="240640"/>
                  </a:lnTo>
                  <a:lnTo>
                    <a:pt x="209970" y="234981"/>
                  </a:lnTo>
                  <a:lnTo>
                    <a:pt x="220540" y="227047"/>
                  </a:lnTo>
                  <a:lnTo>
                    <a:pt x="229278" y="217248"/>
                  </a:lnTo>
                  <a:lnTo>
                    <a:pt x="235717" y="206324"/>
                  </a:lnTo>
                  <a:close/>
                </a:path>
              </a:pathLst>
            </a:custGeom>
            <a:solidFill>
              <a:srgbClr val="FFFFFF"/>
            </a:solidFill>
          </p:spPr>
          <p:txBody>
            <a:bodyPr wrap="square" lIns="0" tIns="0" rIns="0" bIns="0" rtlCol="0"/>
            <a:lstStyle/>
            <a:p/>
          </p:txBody>
        </p:sp>
      </p:grpSp>
      <p:grpSp>
        <p:nvGrpSpPr>
          <p:cNvPr id="88" name="组合 87"/>
          <p:cNvGrpSpPr/>
          <p:nvPr/>
        </p:nvGrpSpPr>
        <p:grpSpPr>
          <a:xfrm>
            <a:off x="5426796" y="4874794"/>
            <a:ext cx="360000" cy="360000"/>
            <a:chOff x="5162865" y="5220480"/>
            <a:chExt cx="524510" cy="525780"/>
          </a:xfrm>
        </p:grpSpPr>
        <p:sp>
          <p:nvSpPr>
            <p:cNvPr id="162" name="object 40"/>
            <p:cNvSpPr/>
            <p:nvPr/>
          </p:nvSpPr>
          <p:spPr>
            <a:xfrm>
              <a:off x="5162865" y="5220480"/>
              <a:ext cx="524510" cy="525780"/>
            </a:xfrm>
            <a:custGeom>
              <a:avLst/>
              <a:gdLst/>
              <a:ahLst/>
              <a:cxnLst/>
              <a:rect l="l" t="t" r="r" b="b"/>
              <a:pathLst>
                <a:path w="524510" h="525779">
                  <a:moveTo>
                    <a:pt x="465149" y="0"/>
                  </a:moveTo>
                  <a:lnTo>
                    <a:pt x="50513" y="607"/>
                  </a:lnTo>
                  <a:lnTo>
                    <a:pt x="14503" y="20241"/>
                  </a:lnTo>
                  <a:lnTo>
                    <a:pt x="0" y="59181"/>
                  </a:lnTo>
                  <a:lnTo>
                    <a:pt x="610" y="475179"/>
                  </a:lnTo>
                  <a:lnTo>
                    <a:pt x="20192" y="511233"/>
                  </a:lnTo>
                  <a:lnTo>
                    <a:pt x="59106" y="525779"/>
                  </a:lnTo>
                  <a:lnTo>
                    <a:pt x="473780" y="525166"/>
                  </a:lnTo>
                  <a:lnTo>
                    <a:pt x="509764" y="505515"/>
                  </a:lnTo>
                  <a:lnTo>
                    <a:pt x="524255" y="466545"/>
                  </a:lnTo>
                  <a:lnTo>
                    <a:pt x="523645" y="50599"/>
                  </a:lnTo>
                  <a:lnTo>
                    <a:pt x="504063" y="14546"/>
                  </a:lnTo>
                  <a:lnTo>
                    <a:pt x="465149" y="0"/>
                  </a:lnTo>
                  <a:close/>
                </a:path>
              </a:pathLst>
            </a:custGeom>
            <a:solidFill>
              <a:srgbClr val="4F7AA0"/>
            </a:solidFill>
          </p:spPr>
          <p:txBody>
            <a:bodyPr wrap="square" lIns="0" tIns="0" rIns="0" bIns="0" rtlCol="0"/>
            <a:lstStyle/>
            <a:p/>
          </p:txBody>
        </p:sp>
        <p:sp>
          <p:nvSpPr>
            <p:cNvPr id="163" name="object 41"/>
            <p:cNvSpPr/>
            <p:nvPr/>
          </p:nvSpPr>
          <p:spPr>
            <a:xfrm>
              <a:off x="5225363" y="5289060"/>
              <a:ext cx="398145" cy="387350"/>
            </a:xfrm>
            <a:custGeom>
              <a:avLst/>
              <a:gdLst/>
              <a:ahLst/>
              <a:cxnLst/>
              <a:rect l="l" t="t" r="r" b="b"/>
              <a:pathLst>
                <a:path w="398145" h="387350">
                  <a:moveTo>
                    <a:pt x="265415" y="225579"/>
                  </a:moveTo>
                  <a:lnTo>
                    <a:pt x="218049" y="306060"/>
                  </a:lnTo>
                  <a:lnTo>
                    <a:pt x="265408" y="387083"/>
                  </a:lnTo>
                  <a:lnTo>
                    <a:pt x="265414" y="353085"/>
                  </a:lnTo>
                  <a:lnTo>
                    <a:pt x="311740" y="352428"/>
                  </a:lnTo>
                  <a:lnTo>
                    <a:pt x="324359" y="349733"/>
                  </a:lnTo>
                  <a:lnTo>
                    <a:pt x="335238" y="342272"/>
                  </a:lnTo>
                  <a:lnTo>
                    <a:pt x="383800" y="259587"/>
                  </a:lnTo>
                  <a:lnTo>
                    <a:pt x="265415" y="259587"/>
                  </a:lnTo>
                  <a:lnTo>
                    <a:pt x="265415" y="225579"/>
                  </a:lnTo>
                  <a:close/>
                </a:path>
                <a:path w="398145" h="387350">
                  <a:moveTo>
                    <a:pt x="93979" y="260476"/>
                  </a:moveTo>
                  <a:lnTo>
                    <a:pt x="73364" y="297175"/>
                  </a:lnTo>
                  <a:lnTo>
                    <a:pt x="67610" y="321311"/>
                  </a:lnTo>
                  <a:lnTo>
                    <a:pt x="70932" y="333033"/>
                  </a:lnTo>
                  <a:lnTo>
                    <a:pt x="108611" y="352566"/>
                  </a:lnTo>
                  <a:lnTo>
                    <a:pt x="179937" y="353440"/>
                  </a:lnTo>
                  <a:lnTo>
                    <a:pt x="187944" y="260486"/>
                  </a:lnTo>
                  <a:lnTo>
                    <a:pt x="93979" y="260476"/>
                  </a:lnTo>
                  <a:close/>
                </a:path>
                <a:path w="398145" h="387350">
                  <a:moveTo>
                    <a:pt x="0" y="148462"/>
                  </a:moveTo>
                  <a:lnTo>
                    <a:pt x="29506" y="165403"/>
                  </a:lnTo>
                  <a:lnTo>
                    <a:pt x="7374" y="206477"/>
                  </a:lnTo>
                  <a:lnTo>
                    <a:pt x="2775" y="217987"/>
                  </a:lnTo>
                  <a:lnTo>
                    <a:pt x="3203" y="230382"/>
                  </a:lnTo>
                  <a:lnTo>
                    <a:pt x="64719" y="338772"/>
                  </a:lnTo>
                  <a:lnTo>
                    <a:pt x="60053" y="327131"/>
                  </a:lnTo>
                  <a:lnTo>
                    <a:pt x="58560" y="314796"/>
                  </a:lnTo>
                  <a:lnTo>
                    <a:pt x="60244" y="302468"/>
                  </a:lnTo>
                  <a:lnTo>
                    <a:pt x="110348" y="212216"/>
                  </a:lnTo>
                  <a:lnTo>
                    <a:pt x="130231" y="212216"/>
                  </a:lnTo>
                  <a:lnTo>
                    <a:pt x="93968" y="148469"/>
                  </a:lnTo>
                  <a:lnTo>
                    <a:pt x="0" y="148462"/>
                  </a:lnTo>
                  <a:close/>
                </a:path>
                <a:path w="398145" h="387350">
                  <a:moveTo>
                    <a:pt x="397723" y="235882"/>
                  </a:moveTo>
                  <a:lnTo>
                    <a:pt x="389641" y="246356"/>
                  </a:lnTo>
                  <a:lnTo>
                    <a:pt x="379058" y="254062"/>
                  </a:lnTo>
                  <a:lnTo>
                    <a:pt x="366611" y="258567"/>
                  </a:lnTo>
                  <a:lnTo>
                    <a:pt x="265415" y="259587"/>
                  </a:lnTo>
                  <a:lnTo>
                    <a:pt x="383800" y="259587"/>
                  </a:lnTo>
                  <a:lnTo>
                    <a:pt x="397723" y="235882"/>
                  </a:lnTo>
                  <a:close/>
                </a:path>
                <a:path w="398145" h="387350">
                  <a:moveTo>
                    <a:pt x="354139" y="131887"/>
                  </a:moveTo>
                  <a:lnTo>
                    <a:pt x="268218" y="168524"/>
                  </a:lnTo>
                  <a:lnTo>
                    <a:pt x="314685" y="249545"/>
                  </a:lnTo>
                  <a:lnTo>
                    <a:pt x="357495" y="249545"/>
                  </a:lnTo>
                  <a:lnTo>
                    <a:pt x="394669" y="219462"/>
                  </a:lnTo>
                  <a:lnTo>
                    <a:pt x="394877" y="207190"/>
                  </a:lnTo>
                  <a:lnTo>
                    <a:pt x="391134" y="195264"/>
                  </a:lnTo>
                  <a:lnTo>
                    <a:pt x="389391" y="192257"/>
                  </a:lnTo>
                  <a:lnTo>
                    <a:pt x="362803" y="146829"/>
                  </a:lnTo>
                  <a:lnTo>
                    <a:pt x="354139" y="131887"/>
                  </a:lnTo>
                  <a:close/>
                </a:path>
                <a:path w="398145" h="387350">
                  <a:moveTo>
                    <a:pt x="130231" y="212216"/>
                  </a:moveTo>
                  <a:lnTo>
                    <a:pt x="110348" y="212216"/>
                  </a:lnTo>
                  <a:lnTo>
                    <a:pt x="139867" y="229156"/>
                  </a:lnTo>
                  <a:lnTo>
                    <a:pt x="130231" y="212216"/>
                  </a:lnTo>
                  <a:close/>
                </a:path>
                <a:path w="398145" h="387350">
                  <a:moveTo>
                    <a:pt x="144134" y="0"/>
                  </a:moveTo>
                  <a:lnTo>
                    <a:pt x="106556" y="33012"/>
                  </a:lnTo>
                  <a:lnTo>
                    <a:pt x="81479" y="75854"/>
                  </a:lnTo>
                  <a:lnTo>
                    <a:pt x="67549" y="100202"/>
                  </a:lnTo>
                  <a:lnTo>
                    <a:pt x="147805" y="147569"/>
                  </a:lnTo>
                  <a:lnTo>
                    <a:pt x="207923" y="43905"/>
                  </a:lnTo>
                  <a:lnTo>
                    <a:pt x="218889" y="25189"/>
                  </a:lnTo>
                  <a:lnTo>
                    <a:pt x="227234" y="13979"/>
                  </a:lnTo>
                  <a:lnTo>
                    <a:pt x="237536" y="5893"/>
                  </a:lnTo>
                  <a:lnTo>
                    <a:pt x="249493" y="1179"/>
                  </a:lnTo>
                  <a:lnTo>
                    <a:pt x="144134" y="0"/>
                  </a:lnTo>
                  <a:close/>
                </a:path>
                <a:path w="398145" h="387350">
                  <a:moveTo>
                    <a:pt x="271773" y="11254"/>
                  </a:moveTo>
                  <a:lnTo>
                    <a:pt x="233032" y="21250"/>
                  </a:lnTo>
                  <a:lnTo>
                    <a:pt x="206762" y="64401"/>
                  </a:lnTo>
                  <a:lnTo>
                    <a:pt x="228026" y="102778"/>
                  </a:lnTo>
                  <a:lnTo>
                    <a:pt x="198565" y="119926"/>
                  </a:lnTo>
                  <a:lnTo>
                    <a:pt x="291063" y="120268"/>
                  </a:lnTo>
                  <a:lnTo>
                    <a:pt x="328480" y="56176"/>
                  </a:lnTo>
                  <a:lnTo>
                    <a:pt x="308927" y="56176"/>
                  </a:lnTo>
                  <a:lnTo>
                    <a:pt x="304384" y="49449"/>
                  </a:lnTo>
                  <a:lnTo>
                    <a:pt x="296191" y="35639"/>
                  </a:lnTo>
                  <a:lnTo>
                    <a:pt x="291958" y="28193"/>
                  </a:lnTo>
                  <a:lnTo>
                    <a:pt x="283008" y="17812"/>
                  </a:lnTo>
                  <a:lnTo>
                    <a:pt x="271773" y="11254"/>
                  </a:lnTo>
                  <a:close/>
                </a:path>
                <a:path w="398145" h="387350">
                  <a:moveTo>
                    <a:pt x="338432" y="39128"/>
                  </a:moveTo>
                  <a:lnTo>
                    <a:pt x="308927" y="56176"/>
                  </a:lnTo>
                  <a:lnTo>
                    <a:pt x="328480" y="56176"/>
                  </a:lnTo>
                  <a:lnTo>
                    <a:pt x="338432" y="39128"/>
                  </a:lnTo>
                  <a:close/>
                </a:path>
              </a:pathLst>
            </a:custGeom>
            <a:solidFill>
              <a:srgbClr val="FFFFFF"/>
            </a:solidFill>
          </p:spPr>
          <p:txBody>
            <a:bodyPr wrap="square" lIns="0" tIns="0" rIns="0" bIns="0" rtlCol="0"/>
            <a:lstStyle/>
            <a:p/>
          </p:txBody>
        </p:sp>
      </p:grpSp>
      <p:grpSp>
        <p:nvGrpSpPr>
          <p:cNvPr id="90" name="组合 89"/>
          <p:cNvGrpSpPr/>
          <p:nvPr/>
        </p:nvGrpSpPr>
        <p:grpSpPr>
          <a:xfrm>
            <a:off x="5423324" y="5357893"/>
            <a:ext cx="360000" cy="360000"/>
            <a:chOff x="5155244" y="5923044"/>
            <a:chExt cx="532130" cy="520065"/>
          </a:xfrm>
        </p:grpSpPr>
        <p:sp>
          <p:nvSpPr>
            <p:cNvPr id="164" name="object 48"/>
            <p:cNvSpPr/>
            <p:nvPr/>
          </p:nvSpPr>
          <p:spPr>
            <a:xfrm>
              <a:off x="5155244" y="5923044"/>
              <a:ext cx="532130" cy="520065"/>
            </a:xfrm>
            <a:custGeom>
              <a:avLst/>
              <a:gdLst/>
              <a:ahLst/>
              <a:cxnLst/>
              <a:rect l="l" t="t" r="r" b="b"/>
              <a:pathLst>
                <a:path w="532129" h="520064">
                  <a:moveTo>
                    <a:pt x="471752" y="0"/>
                  </a:moveTo>
                  <a:lnTo>
                    <a:pt x="51107" y="642"/>
                  </a:lnTo>
                  <a:lnTo>
                    <a:pt x="14680" y="20138"/>
                  </a:lnTo>
                  <a:lnTo>
                    <a:pt x="0" y="58546"/>
                  </a:lnTo>
                  <a:lnTo>
                    <a:pt x="664" y="469901"/>
                  </a:lnTo>
                  <a:lnTo>
                    <a:pt x="20666" y="505372"/>
                  </a:lnTo>
                  <a:lnTo>
                    <a:pt x="60123" y="519683"/>
                  </a:lnTo>
                  <a:lnTo>
                    <a:pt x="480806" y="519035"/>
                  </a:lnTo>
                  <a:lnTo>
                    <a:pt x="517206" y="499523"/>
                  </a:lnTo>
                  <a:lnTo>
                    <a:pt x="531875" y="461085"/>
                  </a:lnTo>
                  <a:lnTo>
                    <a:pt x="531211" y="49782"/>
                  </a:lnTo>
                  <a:lnTo>
                    <a:pt x="511209" y="14311"/>
                  </a:lnTo>
                  <a:lnTo>
                    <a:pt x="471752" y="0"/>
                  </a:lnTo>
                  <a:close/>
                </a:path>
              </a:pathLst>
            </a:custGeom>
            <a:solidFill>
              <a:srgbClr val="5588BB"/>
            </a:solidFill>
          </p:spPr>
          <p:txBody>
            <a:bodyPr wrap="square" lIns="0" tIns="0" rIns="0" bIns="0" rtlCol="0"/>
            <a:lstStyle/>
            <a:p/>
          </p:txBody>
        </p:sp>
        <p:sp>
          <p:nvSpPr>
            <p:cNvPr id="165" name="object 49"/>
            <p:cNvSpPr/>
            <p:nvPr/>
          </p:nvSpPr>
          <p:spPr>
            <a:xfrm>
              <a:off x="5447853" y="6329698"/>
              <a:ext cx="201295" cy="67310"/>
            </a:xfrm>
            <a:custGeom>
              <a:avLst/>
              <a:gdLst/>
              <a:ahLst/>
              <a:cxnLst/>
              <a:rect l="l" t="t" r="r" b="b"/>
              <a:pathLst>
                <a:path w="201295" h="67310">
                  <a:moveTo>
                    <a:pt x="0" y="67310"/>
                  </a:moveTo>
                  <a:lnTo>
                    <a:pt x="201167" y="67310"/>
                  </a:lnTo>
                  <a:lnTo>
                    <a:pt x="201167" y="0"/>
                  </a:lnTo>
                  <a:lnTo>
                    <a:pt x="0" y="0"/>
                  </a:lnTo>
                  <a:lnTo>
                    <a:pt x="0" y="67310"/>
                  </a:lnTo>
                  <a:close/>
                </a:path>
              </a:pathLst>
            </a:custGeom>
            <a:solidFill>
              <a:srgbClr val="FFFFFF"/>
            </a:solidFill>
          </p:spPr>
          <p:txBody>
            <a:bodyPr wrap="square" lIns="0" tIns="0" rIns="0" bIns="0" rtlCol="0"/>
            <a:lstStyle/>
            <a:p/>
          </p:txBody>
        </p:sp>
        <p:sp>
          <p:nvSpPr>
            <p:cNvPr id="166" name="object 50"/>
            <p:cNvSpPr/>
            <p:nvPr/>
          </p:nvSpPr>
          <p:spPr>
            <a:xfrm>
              <a:off x="5461315" y="6252228"/>
              <a:ext cx="0" cy="77470"/>
            </a:xfrm>
            <a:custGeom>
              <a:avLst/>
              <a:gdLst/>
              <a:ahLst/>
              <a:cxnLst/>
              <a:rect l="l" t="t" r="r" b="b"/>
              <a:pathLst>
                <a:path h="77470">
                  <a:moveTo>
                    <a:pt x="0" y="0"/>
                  </a:moveTo>
                  <a:lnTo>
                    <a:pt x="0" y="77469"/>
                  </a:lnTo>
                </a:path>
              </a:pathLst>
            </a:custGeom>
            <a:ln w="26924">
              <a:solidFill>
                <a:srgbClr val="FFFFFF"/>
              </a:solidFill>
            </a:ln>
          </p:spPr>
          <p:txBody>
            <a:bodyPr wrap="square" lIns="0" tIns="0" rIns="0" bIns="0" rtlCol="0"/>
            <a:lstStyle/>
            <a:p/>
          </p:txBody>
        </p:sp>
        <p:sp>
          <p:nvSpPr>
            <p:cNvPr id="167" name="object 51"/>
            <p:cNvSpPr/>
            <p:nvPr/>
          </p:nvSpPr>
          <p:spPr>
            <a:xfrm>
              <a:off x="5447853" y="6235083"/>
              <a:ext cx="201295" cy="0"/>
            </a:xfrm>
            <a:custGeom>
              <a:avLst/>
              <a:gdLst/>
              <a:ahLst/>
              <a:cxnLst/>
              <a:rect l="l" t="t" r="r" b="b"/>
              <a:pathLst>
                <a:path w="201295">
                  <a:moveTo>
                    <a:pt x="0" y="0"/>
                  </a:moveTo>
                  <a:lnTo>
                    <a:pt x="201167" y="0"/>
                  </a:lnTo>
                </a:path>
              </a:pathLst>
            </a:custGeom>
            <a:ln w="34290">
              <a:solidFill>
                <a:srgbClr val="FFFFFF"/>
              </a:solidFill>
            </a:ln>
          </p:spPr>
          <p:txBody>
            <a:bodyPr wrap="square" lIns="0" tIns="0" rIns="0" bIns="0" rtlCol="0"/>
            <a:lstStyle/>
            <a:p/>
          </p:txBody>
        </p:sp>
        <p:sp>
          <p:nvSpPr>
            <p:cNvPr id="168" name="object 52"/>
            <p:cNvSpPr/>
            <p:nvPr/>
          </p:nvSpPr>
          <p:spPr>
            <a:xfrm>
              <a:off x="5461315" y="6140468"/>
              <a:ext cx="0" cy="77470"/>
            </a:xfrm>
            <a:custGeom>
              <a:avLst/>
              <a:gdLst/>
              <a:ahLst/>
              <a:cxnLst/>
              <a:rect l="l" t="t" r="r" b="b"/>
              <a:pathLst>
                <a:path h="77470">
                  <a:moveTo>
                    <a:pt x="0" y="0"/>
                  </a:moveTo>
                  <a:lnTo>
                    <a:pt x="0" y="77470"/>
                  </a:lnTo>
                </a:path>
              </a:pathLst>
            </a:custGeom>
            <a:ln w="26924">
              <a:solidFill>
                <a:srgbClr val="FFFFFF"/>
              </a:solidFill>
            </a:ln>
          </p:spPr>
          <p:txBody>
            <a:bodyPr wrap="square" lIns="0" tIns="0" rIns="0" bIns="0" rtlCol="0"/>
            <a:lstStyle/>
            <a:p/>
          </p:txBody>
        </p:sp>
        <p:sp>
          <p:nvSpPr>
            <p:cNvPr id="169" name="object 53"/>
            <p:cNvSpPr/>
            <p:nvPr/>
          </p:nvSpPr>
          <p:spPr>
            <a:xfrm>
              <a:off x="5447853" y="6128403"/>
              <a:ext cx="201295" cy="0"/>
            </a:xfrm>
            <a:custGeom>
              <a:avLst/>
              <a:gdLst/>
              <a:ahLst/>
              <a:cxnLst/>
              <a:rect l="l" t="t" r="r" b="b"/>
              <a:pathLst>
                <a:path w="201295">
                  <a:moveTo>
                    <a:pt x="0" y="0"/>
                  </a:moveTo>
                  <a:lnTo>
                    <a:pt x="201167" y="0"/>
                  </a:lnTo>
                </a:path>
              </a:pathLst>
            </a:custGeom>
            <a:ln w="24129">
              <a:solidFill>
                <a:srgbClr val="FFFFFF"/>
              </a:solidFill>
            </a:ln>
          </p:spPr>
          <p:txBody>
            <a:bodyPr wrap="square" lIns="0" tIns="0" rIns="0" bIns="0" rtlCol="0"/>
            <a:lstStyle/>
            <a:p/>
          </p:txBody>
        </p:sp>
        <p:sp>
          <p:nvSpPr>
            <p:cNvPr id="170" name="object 54"/>
            <p:cNvSpPr/>
            <p:nvPr/>
          </p:nvSpPr>
          <p:spPr>
            <a:xfrm>
              <a:off x="5461315" y="6040138"/>
              <a:ext cx="0" cy="76200"/>
            </a:xfrm>
            <a:custGeom>
              <a:avLst/>
              <a:gdLst/>
              <a:ahLst/>
              <a:cxnLst/>
              <a:rect l="l" t="t" r="r" b="b"/>
              <a:pathLst>
                <a:path h="76200">
                  <a:moveTo>
                    <a:pt x="0" y="0"/>
                  </a:moveTo>
                  <a:lnTo>
                    <a:pt x="0" y="76200"/>
                  </a:lnTo>
                </a:path>
              </a:pathLst>
            </a:custGeom>
            <a:ln w="26924">
              <a:solidFill>
                <a:srgbClr val="FFFFFF"/>
              </a:solidFill>
            </a:ln>
          </p:spPr>
          <p:txBody>
            <a:bodyPr wrap="square" lIns="0" tIns="0" rIns="0" bIns="0" rtlCol="0"/>
            <a:lstStyle/>
            <a:p/>
          </p:txBody>
        </p:sp>
        <p:sp>
          <p:nvSpPr>
            <p:cNvPr id="171" name="object 55"/>
            <p:cNvSpPr/>
            <p:nvPr/>
          </p:nvSpPr>
          <p:spPr>
            <a:xfrm>
              <a:off x="5447853" y="6016008"/>
              <a:ext cx="201295" cy="0"/>
            </a:xfrm>
            <a:custGeom>
              <a:avLst/>
              <a:gdLst/>
              <a:ahLst/>
              <a:cxnLst/>
              <a:rect l="l" t="t" r="r" b="b"/>
              <a:pathLst>
                <a:path w="201295">
                  <a:moveTo>
                    <a:pt x="0" y="0"/>
                  </a:moveTo>
                  <a:lnTo>
                    <a:pt x="201167" y="0"/>
                  </a:lnTo>
                </a:path>
              </a:pathLst>
            </a:custGeom>
            <a:ln w="48259">
              <a:solidFill>
                <a:srgbClr val="FFFFFF"/>
              </a:solidFill>
            </a:ln>
          </p:spPr>
          <p:txBody>
            <a:bodyPr wrap="square" lIns="0" tIns="0" rIns="0" bIns="0" rtlCol="0"/>
            <a:lstStyle/>
            <a:p/>
          </p:txBody>
        </p:sp>
        <p:sp>
          <p:nvSpPr>
            <p:cNvPr id="172" name="object 56"/>
            <p:cNvSpPr/>
            <p:nvPr/>
          </p:nvSpPr>
          <p:spPr>
            <a:xfrm>
              <a:off x="5547420" y="6252355"/>
              <a:ext cx="101600" cy="76835"/>
            </a:xfrm>
            <a:custGeom>
              <a:avLst/>
              <a:gdLst/>
              <a:ahLst/>
              <a:cxnLst/>
              <a:rect l="l" t="t" r="r" b="b"/>
              <a:pathLst>
                <a:path w="101600" h="76835">
                  <a:moveTo>
                    <a:pt x="101600" y="0"/>
                  </a:moveTo>
                  <a:lnTo>
                    <a:pt x="0" y="0"/>
                  </a:lnTo>
                  <a:lnTo>
                    <a:pt x="0" y="76707"/>
                  </a:lnTo>
                  <a:lnTo>
                    <a:pt x="101600" y="76707"/>
                  </a:lnTo>
                  <a:lnTo>
                    <a:pt x="101600" y="0"/>
                  </a:lnTo>
                  <a:close/>
                </a:path>
              </a:pathLst>
            </a:custGeom>
            <a:solidFill>
              <a:srgbClr val="FFFFFF"/>
            </a:solidFill>
          </p:spPr>
          <p:txBody>
            <a:bodyPr wrap="square" lIns="0" tIns="0" rIns="0" bIns="0" rtlCol="0"/>
            <a:lstStyle/>
            <a:p/>
          </p:txBody>
        </p:sp>
        <p:sp>
          <p:nvSpPr>
            <p:cNvPr id="173" name="object 57"/>
            <p:cNvSpPr/>
            <p:nvPr/>
          </p:nvSpPr>
          <p:spPr>
            <a:xfrm>
              <a:off x="5547420" y="6140595"/>
              <a:ext cx="101600" cy="76835"/>
            </a:xfrm>
            <a:custGeom>
              <a:avLst/>
              <a:gdLst/>
              <a:ahLst/>
              <a:cxnLst/>
              <a:rect l="l" t="t" r="r" b="b"/>
              <a:pathLst>
                <a:path w="101600" h="76835">
                  <a:moveTo>
                    <a:pt x="101600" y="0"/>
                  </a:moveTo>
                  <a:lnTo>
                    <a:pt x="0" y="0"/>
                  </a:lnTo>
                  <a:lnTo>
                    <a:pt x="0" y="76708"/>
                  </a:lnTo>
                  <a:lnTo>
                    <a:pt x="101600" y="76708"/>
                  </a:lnTo>
                  <a:lnTo>
                    <a:pt x="101600" y="0"/>
                  </a:lnTo>
                  <a:close/>
                </a:path>
              </a:pathLst>
            </a:custGeom>
            <a:solidFill>
              <a:srgbClr val="FFFFFF"/>
            </a:solidFill>
          </p:spPr>
          <p:txBody>
            <a:bodyPr wrap="square" lIns="0" tIns="0" rIns="0" bIns="0" rtlCol="0"/>
            <a:lstStyle/>
            <a:p/>
          </p:txBody>
        </p:sp>
        <p:sp>
          <p:nvSpPr>
            <p:cNvPr id="174" name="object 58"/>
            <p:cNvSpPr/>
            <p:nvPr/>
          </p:nvSpPr>
          <p:spPr>
            <a:xfrm>
              <a:off x="5547420" y="6039884"/>
              <a:ext cx="101600" cy="76835"/>
            </a:xfrm>
            <a:custGeom>
              <a:avLst/>
              <a:gdLst/>
              <a:ahLst/>
              <a:cxnLst/>
              <a:rect l="l" t="t" r="r" b="b"/>
              <a:pathLst>
                <a:path w="101600" h="76835">
                  <a:moveTo>
                    <a:pt x="101600" y="0"/>
                  </a:moveTo>
                  <a:lnTo>
                    <a:pt x="0" y="0"/>
                  </a:lnTo>
                  <a:lnTo>
                    <a:pt x="0" y="76580"/>
                  </a:lnTo>
                  <a:lnTo>
                    <a:pt x="101600" y="76580"/>
                  </a:lnTo>
                  <a:lnTo>
                    <a:pt x="101600" y="0"/>
                  </a:lnTo>
                  <a:close/>
                </a:path>
              </a:pathLst>
            </a:custGeom>
            <a:solidFill>
              <a:srgbClr val="FFFFFF"/>
            </a:solidFill>
          </p:spPr>
          <p:txBody>
            <a:bodyPr wrap="square" lIns="0" tIns="0" rIns="0" bIns="0" rtlCol="0"/>
            <a:lstStyle/>
            <a:p/>
          </p:txBody>
        </p:sp>
        <p:sp>
          <p:nvSpPr>
            <p:cNvPr id="175" name="object 59"/>
            <p:cNvSpPr/>
            <p:nvPr/>
          </p:nvSpPr>
          <p:spPr>
            <a:xfrm>
              <a:off x="5519480" y="6308616"/>
              <a:ext cx="24765" cy="0"/>
            </a:xfrm>
            <a:custGeom>
              <a:avLst/>
              <a:gdLst/>
              <a:ahLst/>
              <a:cxnLst/>
              <a:rect l="l" t="t" r="r" b="b"/>
              <a:pathLst>
                <a:path w="24764">
                  <a:moveTo>
                    <a:pt x="0" y="0"/>
                  </a:moveTo>
                  <a:lnTo>
                    <a:pt x="24384" y="0"/>
                  </a:lnTo>
                </a:path>
              </a:pathLst>
            </a:custGeom>
            <a:ln w="24383">
              <a:solidFill>
                <a:srgbClr val="FFFFFF"/>
              </a:solidFill>
            </a:ln>
          </p:spPr>
          <p:txBody>
            <a:bodyPr wrap="square" lIns="0" tIns="0" rIns="0" bIns="0" rtlCol="0"/>
            <a:lstStyle/>
            <a:p/>
          </p:txBody>
        </p:sp>
        <p:sp>
          <p:nvSpPr>
            <p:cNvPr id="176" name="object 60"/>
            <p:cNvSpPr/>
            <p:nvPr/>
          </p:nvSpPr>
          <p:spPr>
            <a:xfrm>
              <a:off x="5519480" y="6272040"/>
              <a:ext cx="24765" cy="0"/>
            </a:xfrm>
            <a:custGeom>
              <a:avLst/>
              <a:gdLst/>
              <a:ahLst/>
              <a:cxnLst/>
              <a:rect l="l" t="t" r="r" b="b"/>
              <a:pathLst>
                <a:path w="24764">
                  <a:moveTo>
                    <a:pt x="0" y="0"/>
                  </a:moveTo>
                  <a:lnTo>
                    <a:pt x="24384" y="0"/>
                  </a:lnTo>
                </a:path>
              </a:pathLst>
            </a:custGeom>
            <a:ln w="24383">
              <a:solidFill>
                <a:srgbClr val="FFFFFF"/>
              </a:solidFill>
            </a:ln>
          </p:spPr>
          <p:txBody>
            <a:bodyPr wrap="square" lIns="0" tIns="0" rIns="0" bIns="0" rtlCol="0"/>
            <a:lstStyle/>
            <a:p/>
          </p:txBody>
        </p:sp>
        <p:sp>
          <p:nvSpPr>
            <p:cNvPr id="177" name="object 61"/>
            <p:cNvSpPr/>
            <p:nvPr/>
          </p:nvSpPr>
          <p:spPr>
            <a:xfrm>
              <a:off x="5519480" y="6197364"/>
              <a:ext cx="24765" cy="0"/>
            </a:xfrm>
            <a:custGeom>
              <a:avLst/>
              <a:gdLst/>
              <a:ahLst/>
              <a:cxnLst/>
              <a:rect l="l" t="t" r="r" b="b"/>
              <a:pathLst>
                <a:path w="24764">
                  <a:moveTo>
                    <a:pt x="0" y="0"/>
                  </a:moveTo>
                  <a:lnTo>
                    <a:pt x="24384" y="0"/>
                  </a:lnTo>
                </a:path>
              </a:pathLst>
            </a:custGeom>
            <a:ln w="24383">
              <a:solidFill>
                <a:srgbClr val="FFFFFF"/>
              </a:solidFill>
            </a:ln>
          </p:spPr>
          <p:txBody>
            <a:bodyPr wrap="square" lIns="0" tIns="0" rIns="0" bIns="0" rtlCol="0"/>
            <a:lstStyle/>
            <a:p/>
          </p:txBody>
        </p:sp>
        <p:sp>
          <p:nvSpPr>
            <p:cNvPr id="178" name="object 62"/>
            <p:cNvSpPr/>
            <p:nvPr/>
          </p:nvSpPr>
          <p:spPr>
            <a:xfrm>
              <a:off x="5519480" y="6159264"/>
              <a:ext cx="24765" cy="0"/>
            </a:xfrm>
            <a:custGeom>
              <a:avLst/>
              <a:gdLst/>
              <a:ahLst/>
              <a:cxnLst/>
              <a:rect l="l" t="t" r="r" b="b"/>
              <a:pathLst>
                <a:path w="24764">
                  <a:moveTo>
                    <a:pt x="0" y="0"/>
                  </a:moveTo>
                  <a:lnTo>
                    <a:pt x="24384" y="0"/>
                  </a:lnTo>
                </a:path>
              </a:pathLst>
            </a:custGeom>
            <a:ln w="24383">
              <a:solidFill>
                <a:srgbClr val="FFFFFF"/>
              </a:solidFill>
            </a:ln>
          </p:spPr>
          <p:txBody>
            <a:bodyPr wrap="square" lIns="0" tIns="0" rIns="0" bIns="0" rtlCol="0"/>
            <a:lstStyle/>
            <a:p/>
          </p:txBody>
        </p:sp>
        <p:sp>
          <p:nvSpPr>
            <p:cNvPr id="179" name="object 63"/>
            <p:cNvSpPr/>
            <p:nvPr/>
          </p:nvSpPr>
          <p:spPr>
            <a:xfrm>
              <a:off x="5519480" y="6097542"/>
              <a:ext cx="24765" cy="0"/>
            </a:xfrm>
            <a:custGeom>
              <a:avLst/>
              <a:gdLst/>
              <a:ahLst/>
              <a:cxnLst/>
              <a:rect l="l" t="t" r="r" b="b"/>
              <a:pathLst>
                <a:path w="24764">
                  <a:moveTo>
                    <a:pt x="0" y="0"/>
                  </a:moveTo>
                  <a:lnTo>
                    <a:pt x="24384" y="0"/>
                  </a:lnTo>
                </a:path>
              </a:pathLst>
            </a:custGeom>
            <a:ln w="25907">
              <a:solidFill>
                <a:srgbClr val="FFFFFF"/>
              </a:solidFill>
            </a:ln>
          </p:spPr>
          <p:txBody>
            <a:bodyPr wrap="square" lIns="0" tIns="0" rIns="0" bIns="0" rtlCol="0"/>
            <a:lstStyle/>
            <a:p/>
          </p:txBody>
        </p:sp>
        <p:sp>
          <p:nvSpPr>
            <p:cNvPr id="180" name="object 64"/>
            <p:cNvSpPr/>
            <p:nvPr/>
          </p:nvSpPr>
          <p:spPr>
            <a:xfrm>
              <a:off x="5519480" y="6058680"/>
              <a:ext cx="24765" cy="0"/>
            </a:xfrm>
            <a:custGeom>
              <a:avLst/>
              <a:gdLst/>
              <a:ahLst/>
              <a:cxnLst/>
              <a:rect l="l" t="t" r="r" b="b"/>
              <a:pathLst>
                <a:path w="24764">
                  <a:moveTo>
                    <a:pt x="0" y="0"/>
                  </a:moveTo>
                  <a:lnTo>
                    <a:pt x="24384" y="0"/>
                  </a:lnTo>
                </a:path>
              </a:pathLst>
            </a:custGeom>
            <a:ln w="24383">
              <a:solidFill>
                <a:srgbClr val="FFFFFF"/>
              </a:solidFill>
            </a:ln>
          </p:spPr>
          <p:txBody>
            <a:bodyPr wrap="square" lIns="0" tIns="0" rIns="0" bIns="0" rtlCol="0"/>
            <a:lstStyle/>
            <a:p/>
          </p:txBody>
        </p:sp>
        <p:sp>
          <p:nvSpPr>
            <p:cNvPr id="181" name="object 65"/>
            <p:cNvSpPr/>
            <p:nvPr/>
          </p:nvSpPr>
          <p:spPr>
            <a:xfrm>
              <a:off x="5482905" y="6308616"/>
              <a:ext cx="22860" cy="0"/>
            </a:xfrm>
            <a:custGeom>
              <a:avLst/>
              <a:gdLst/>
              <a:ahLst/>
              <a:cxnLst/>
              <a:rect l="l" t="t" r="r" b="b"/>
              <a:pathLst>
                <a:path w="22860">
                  <a:moveTo>
                    <a:pt x="0" y="0"/>
                  </a:moveTo>
                  <a:lnTo>
                    <a:pt x="22860" y="0"/>
                  </a:lnTo>
                </a:path>
              </a:pathLst>
            </a:custGeom>
            <a:ln w="24383">
              <a:solidFill>
                <a:srgbClr val="FFFFFF"/>
              </a:solidFill>
            </a:ln>
          </p:spPr>
          <p:txBody>
            <a:bodyPr wrap="square" lIns="0" tIns="0" rIns="0" bIns="0" rtlCol="0"/>
            <a:lstStyle/>
            <a:p/>
          </p:txBody>
        </p:sp>
        <p:sp>
          <p:nvSpPr>
            <p:cNvPr id="182" name="object 66"/>
            <p:cNvSpPr/>
            <p:nvPr/>
          </p:nvSpPr>
          <p:spPr>
            <a:xfrm>
              <a:off x="5482905" y="6272040"/>
              <a:ext cx="22860" cy="0"/>
            </a:xfrm>
            <a:custGeom>
              <a:avLst/>
              <a:gdLst/>
              <a:ahLst/>
              <a:cxnLst/>
              <a:rect l="l" t="t" r="r" b="b"/>
              <a:pathLst>
                <a:path w="22860">
                  <a:moveTo>
                    <a:pt x="0" y="0"/>
                  </a:moveTo>
                  <a:lnTo>
                    <a:pt x="22860" y="0"/>
                  </a:lnTo>
                </a:path>
              </a:pathLst>
            </a:custGeom>
            <a:ln w="24383">
              <a:solidFill>
                <a:srgbClr val="FFFFFF"/>
              </a:solidFill>
            </a:ln>
          </p:spPr>
          <p:txBody>
            <a:bodyPr wrap="square" lIns="0" tIns="0" rIns="0" bIns="0" rtlCol="0"/>
            <a:lstStyle/>
            <a:p/>
          </p:txBody>
        </p:sp>
        <p:sp>
          <p:nvSpPr>
            <p:cNvPr id="183" name="object 67"/>
            <p:cNvSpPr/>
            <p:nvPr/>
          </p:nvSpPr>
          <p:spPr>
            <a:xfrm>
              <a:off x="5482905" y="6197364"/>
              <a:ext cx="22860" cy="0"/>
            </a:xfrm>
            <a:custGeom>
              <a:avLst/>
              <a:gdLst/>
              <a:ahLst/>
              <a:cxnLst/>
              <a:rect l="l" t="t" r="r" b="b"/>
              <a:pathLst>
                <a:path w="22860">
                  <a:moveTo>
                    <a:pt x="0" y="0"/>
                  </a:moveTo>
                  <a:lnTo>
                    <a:pt x="22860" y="0"/>
                  </a:lnTo>
                </a:path>
              </a:pathLst>
            </a:custGeom>
            <a:ln w="24383">
              <a:solidFill>
                <a:srgbClr val="FFFFFF"/>
              </a:solidFill>
            </a:ln>
          </p:spPr>
          <p:txBody>
            <a:bodyPr wrap="square" lIns="0" tIns="0" rIns="0" bIns="0" rtlCol="0"/>
            <a:lstStyle/>
            <a:p/>
          </p:txBody>
        </p:sp>
        <p:sp>
          <p:nvSpPr>
            <p:cNvPr id="184" name="object 68"/>
            <p:cNvSpPr/>
            <p:nvPr/>
          </p:nvSpPr>
          <p:spPr>
            <a:xfrm>
              <a:off x="5482905" y="6159264"/>
              <a:ext cx="22860" cy="0"/>
            </a:xfrm>
            <a:custGeom>
              <a:avLst/>
              <a:gdLst/>
              <a:ahLst/>
              <a:cxnLst/>
              <a:rect l="l" t="t" r="r" b="b"/>
              <a:pathLst>
                <a:path w="22860">
                  <a:moveTo>
                    <a:pt x="0" y="0"/>
                  </a:moveTo>
                  <a:lnTo>
                    <a:pt x="22860" y="0"/>
                  </a:lnTo>
                </a:path>
              </a:pathLst>
            </a:custGeom>
            <a:ln w="24383">
              <a:solidFill>
                <a:srgbClr val="FFFFFF"/>
              </a:solidFill>
            </a:ln>
          </p:spPr>
          <p:txBody>
            <a:bodyPr wrap="square" lIns="0" tIns="0" rIns="0" bIns="0" rtlCol="0"/>
            <a:lstStyle/>
            <a:p/>
          </p:txBody>
        </p:sp>
        <p:sp>
          <p:nvSpPr>
            <p:cNvPr id="185" name="object 69"/>
            <p:cNvSpPr/>
            <p:nvPr/>
          </p:nvSpPr>
          <p:spPr>
            <a:xfrm>
              <a:off x="5482905" y="6097542"/>
              <a:ext cx="22860" cy="0"/>
            </a:xfrm>
            <a:custGeom>
              <a:avLst/>
              <a:gdLst/>
              <a:ahLst/>
              <a:cxnLst/>
              <a:rect l="l" t="t" r="r" b="b"/>
              <a:pathLst>
                <a:path w="22860">
                  <a:moveTo>
                    <a:pt x="0" y="0"/>
                  </a:moveTo>
                  <a:lnTo>
                    <a:pt x="22860" y="0"/>
                  </a:lnTo>
                </a:path>
              </a:pathLst>
            </a:custGeom>
            <a:ln w="25907">
              <a:solidFill>
                <a:srgbClr val="FFFFFF"/>
              </a:solidFill>
            </a:ln>
          </p:spPr>
          <p:txBody>
            <a:bodyPr wrap="square" lIns="0" tIns="0" rIns="0" bIns="0" rtlCol="0"/>
            <a:lstStyle/>
            <a:p/>
          </p:txBody>
        </p:sp>
        <p:sp>
          <p:nvSpPr>
            <p:cNvPr id="186" name="object 70"/>
            <p:cNvSpPr/>
            <p:nvPr/>
          </p:nvSpPr>
          <p:spPr>
            <a:xfrm>
              <a:off x="5482905" y="6058680"/>
              <a:ext cx="22860" cy="0"/>
            </a:xfrm>
            <a:custGeom>
              <a:avLst/>
              <a:gdLst/>
              <a:ahLst/>
              <a:cxnLst/>
              <a:rect l="l" t="t" r="r" b="b"/>
              <a:pathLst>
                <a:path w="22860">
                  <a:moveTo>
                    <a:pt x="0" y="0"/>
                  </a:moveTo>
                  <a:lnTo>
                    <a:pt x="22860" y="0"/>
                  </a:lnTo>
                </a:path>
              </a:pathLst>
            </a:custGeom>
            <a:ln w="24383">
              <a:solidFill>
                <a:srgbClr val="FFFFFF"/>
              </a:solidFill>
            </a:ln>
          </p:spPr>
          <p:txBody>
            <a:bodyPr wrap="square" lIns="0" tIns="0" rIns="0" bIns="0" rtlCol="0"/>
            <a:lstStyle/>
            <a:p/>
          </p:txBody>
        </p:sp>
        <p:sp>
          <p:nvSpPr>
            <p:cNvPr id="187" name="object 71"/>
            <p:cNvSpPr/>
            <p:nvPr/>
          </p:nvSpPr>
          <p:spPr>
            <a:xfrm>
              <a:off x="5181153" y="6388118"/>
              <a:ext cx="260985" cy="0"/>
            </a:xfrm>
            <a:custGeom>
              <a:avLst/>
              <a:gdLst/>
              <a:ahLst/>
              <a:cxnLst/>
              <a:rect l="l" t="t" r="r" b="b"/>
              <a:pathLst>
                <a:path w="260985">
                  <a:moveTo>
                    <a:pt x="0" y="0"/>
                  </a:moveTo>
                  <a:lnTo>
                    <a:pt x="260603" y="0"/>
                  </a:lnTo>
                </a:path>
              </a:pathLst>
            </a:custGeom>
            <a:ln w="17779">
              <a:solidFill>
                <a:srgbClr val="FFFFFF"/>
              </a:solidFill>
            </a:ln>
          </p:spPr>
          <p:txBody>
            <a:bodyPr wrap="square" lIns="0" tIns="0" rIns="0" bIns="0" rtlCol="0"/>
            <a:lstStyle/>
            <a:p/>
          </p:txBody>
        </p:sp>
        <p:sp>
          <p:nvSpPr>
            <p:cNvPr id="188" name="object 72"/>
            <p:cNvSpPr/>
            <p:nvPr/>
          </p:nvSpPr>
          <p:spPr>
            <a:xfrm>
              <a:off x="5181153" y="6376053"/>
              <a:ext cx="19050" cy="0"/>
            </a:xfrm>
            <a:custGeom>
              <a:avLst/>
              <a:gdLst/>
              <a:ahLst/>
              <a:cxnLst/>
              <a:rect l="l" t="t" r="r" b="b"/>
              <a:pathLst>
                <a:path w="19050">
                  <a:moveTo>
                    <a:pt x="0" y="0"/>
                  </a:moveTo>
                  <a:lnTo>
                    <a:pt x="18669" y="0"/>
                  </a:lnTo>
                </a:path>
              </a:pathLst>
            </a:custGeom>
            <a:ln w="6350">
              <a:solidFill>
                <a:srgbClr val="FFFFFF"/>
              </a:solidFill>
            </a:ln>
          </p:spPr>
          <p:txBody>
            <a:bodyPr wrap="square" lIns="0" tIns="0" rIns="0" bIns="0" rtlCol="0"/>
            <a:lstStyle/>
            <a:p/>
          </p:txBody>
        </p:sp>
        <p:sp>
          <p:nvSpPr>
            <p:cNvPr id="189" name="object 73"/>
            <p:cNvSpPr/>
            <p:nvPr/>
          </p:nvSpPr>
          <p:spPr>
            <a:xfrm>
              <a:off x="5181153" y="6368433"/>
              <a:ext cx="260985" cy="0"/>
            </a:xfrm>
            <a:custGeom>
              <a:avLst/>
              <a:gdLst/>
              <a:ahLst/>
              <a:cxnLst/>
              <a:rect l="l" t="t" r="r" b="b"/>
              <a:pathLst>
                <a:path w="260985">
                  <a:moveTo>
                    <a:pt x="0" y="0"/>
                  </a:moveTo>
                  <a:lnTo>
                    <a:pt x="260603" y="0"/>
                  </a:lnTo>
                </a:path>
              </a:pathLst>
            </a:custGeom>
            <a:ln w="8890">
              <a:solidFill>
                <a:srgbClr val="FFFFFF"/>
              </a:solidFill>
            </a:ln>
          </p:spPr>
          <p:txBody>
            <a:bodyPr wrap="square" lIns="0" tIns="0" rIns="0" bIns="0" rtlCol="0"/>
            <a:lstStyle/>
            <a:p/>
          </p:txBody>
        </p:sp>
        <p:sp>
          <p:nvSpPr>
            <p:cNvPr id="190" name="object 74"/>
            <p:cNvSpPr/>
            <p:nvPr/>
          </p:nvSpPr>
          <p:spPr>
            <a:xfrm>
              <a:off x="5181153" y="6360813"/>
              <a:ext cx="19050" cy="0"/>
            </a:xfrm>
            <a:custGeom>
              <a:avLst/>
              <a:gdLst/>
              <a:ahLst/>
              <a:cxnLst/>
              <a:rect l="l" t="t" r="r" b="b"/>
              <a:pathLst>
                <a:path w="19050">
                  <a:moveTo>
                    <a:pt x="0" y="0"/>
                  </a:moveTo>
                  <a:lnTo>
                    <a:pt x="18669" y="0"/>
                  </a:lnTo>
                </a:path>
              </a:pathLst>
            </a:custGeom>
            <a:ln w="6350">
              <a:solidFill>
                <a:srgbClr val="FFFFFF"/>
              </a:solidFill>
            </a:ln>
          </p:spPr>
          <p:txBody>
            <a:bodyPr wrap="square" lIns="0" tIns="0" rIns="0" bIns="0" rtlCol="0"/>
            <a:lstStyle/>
            <a:p/>
          </p:txBody>
        </p:sp>
        <p:sp>
          <p:nvSpPr>
            <p:cNvPr id="191" name="object 75"/>
            <p:cNvSpPr/>
            <p:nvPr/>
          </p:nvSpPr>
          <p:spPr>
            <a:xfrm>
              <a:off x="5181153" y="6351288"/>
              <a:ext cx="260985" cy="0"/>
            </a:xfrm>
            <a:custGeom>
              <a:avLst/>
              <a:gdLst/>
              <a:ahLst/>
              <a:cxnLst/>
              <a:rect l="l" t="t" r="r" b="b"/>
              <a:pathLst>
                <a:path w="260985">
                  <a:moveTo>
                    <a:pt x="0" y="0"/>
                  </a:moveTo>
                  <a:lnTo>
                    <a:pt x="260603" y="0"/>
                  </a:lnTo>
                </a:path>
              </a:pathLst>
            </a:custGeom>
            <a:ln w="12700">
              <a:solidFill>
                <a:srgbClr val="FFFFFF"/>
              </a:solidFill>
            </a:ln>
          </p:spPr>
          <p:txBody>
            <a:bodyPr wrap="square" lIns="0" tIns="0" rIns="0" bIns="0" rtlCol="0"/>
            <a:lstStyle/>
            <a:p/>
          </p:txBody>
        </p:sp>
        <p:sp>
          <p:nvSpPr>
            <p:cNvPr id="192" name="object 76"/>
            <p:cNvSpPr/>
            <p:nvPr/>
          </p:nvSpPr>
          <p:spPr>
            <a:xfrm>
              <a:off x="5181153" y="6343033"/>
              <a:ext cx="19050" cy="0"/>
            </a:xfrm>
            <a:custGeom>
              <a:avLst/>
              <a:gdLst/>
              <a:ahLst/>
              <a:cxnLst/>
              <a:rect l="l" t="t" r="r" b="b"/>
              <a:pathLst>
                <a:path w="19050">
                  <a:moveTo>
                    <a:pt x="0" y="0"/>
                  </a:moveTo>
                  <a:lnTo>
                    <a:pt x="18669" y="0"/>
                  </a:lnTo>
                </a:path>
              </a:pathLst>
            </a:custGeom>
            <a:ln w="3809">
              <a:solidFill>
                <a:srgbClr val="FFFFFF"/>
              </a:solidFill>
            </a:ln>
          </p:spPr>
          <p:txBody>
            <a:bodyPr wrap="square" lIns="0" tIns="0" rIns="0" bIns="0" rtlCol="0"/>
            <a:lstStyle/>
            <a:p/>
          </p:txBody>
        </p:sp>
        <p:sp>
          <p:nvSpPr>
            <p:cNvPr id="193" name="object 77"/>
            <p:cNvSpPr/>
            <p:nvPr/>
          </p:nvSpPr>
          <p:spPr>
            <a:xfrm>
              <a:off x="5181153" y="6336683"/>
              <a:ext cx="260985" cy="0"/>
            </a:xfrm>
            <a:custGeom>
              <a:avLst/>
              <a:gdLst/>
              <a:ahLst/>
              <a:cxnLst/>
              <a:rect l="l" t="t" r="r" b="b"/>
              <a:pathLst>
                <a:path w="260985">
                  <a:moveTo>
                    <a:pt x="0" y="0"/>
                  </a:moveTo>
                  <a:lnTo>
                    <a:pt x="260603" y="0"/>
                  </a:lnTo>
                </a:path>
              </a:pathLst>
            </a:custGeom>
            <a:ln w="8890">
              <a:solidFill>
                <a:srgbClr val="FFFFFF"/>
              </a:solidFill>
            </a:ln>
          </p:spPr>
          <p:txBody>
            <a:bodyPr wrap="square" lIns="0" tIns="0" rIns="0" bIns="0" rtlCol="0"/>
            <a:lstStyle/>
            <a:p/>
          </p:txBody>
        </p:sp>
        <p:sp>
          <p:nvSpPr>
            <p:cNvPr id="194" name="object 78"/>
            <p:cNvSpPr/>
            <p:nvPr/>
          </p:nvSpPr>
          <p:spPr>
            <a:xfrm>
              <a:off x="5181153" y="6327793"/>
              <a:ext cx="19050" cy="0"/>
            </a:xfrm>
            <a:custGeom>
              <a:avLst/>
              <a:gdLst/>
              <a:ahLst/>
              <a:cxnLst/>
              <a:rect l="l" t="t" r="r" b="b"/>
              <a:pathLst>
                <a:path w="19050">
                  <a:moveTo>
                    <a:pt x="0" y="0"/>
                  </a:moveTo>
                  <a:lnTo>
                    <a:pt x="18669" y="0"/>
                  </a:lnTo>
                </a:path>
              </a:pathLst>
            </a:custGeom>
            <a:ln w="8890">
              <a:solidFill>
                <a:srgbClr val="FFFFFF"/>
              </a:solidFill>
            </a:ln>
          </p:spPr>
          <p:txBody>
            <a:bodyPr wrap="square" lIns="0" tIns="0" rIns="0" bIns="0" rtlCol="0"/>
            <a:lstStyle/>
            <a:p/>
          </p:txBody>
        </p:sp>
        <p:sp>
          <p:nvSpPr>
            <p:cNvPr id="195" name="object 79"/>
            <p:cNvSpPr/>
            <p:nvPr/>
          </p:nvSpPr>
          <p:spPr>
            <a:xfrm>
              <a:off x="5181153" y="6316998"/>
              <a:ext cx="260985" cy="0"/>
            </a:xfrm>
            <a:custGeom>
              <a:avLst/>
              <a:gdLst/>
              <a:ahLst/>
              <a:cxnLst/>
              <a:rect l="l" t="t" r="r" b="b"/>
              <a:pathLst>
                <a:path w="260985">
                  <a:moveTo>
                    <a:pt x="0" y="0"/>
                  </a:moveTo>
                  <a:lnTo>
                    <a:pt x="260603" y="0"/>
                  </a:lnTo>
                </a:path>
              </a:pathLst>
            </a:custGeom>
            <a:ln w="12700">
              <a:solidFill>
                <a:srgbClr val="FFFFFF"/>
              </a:solidFill>
            </a:ln>
          </p:spPr>
          <p:txBody>
            <a:bodyPr wrap="square" lIns="0" tIns="0" rIns="0" bIns="0" rtlCol="0"/>
            <a:lstStyle/>
            <a:p/>
          </p:txBody>
        </p:sp>
        <p:sp>
          <p:nvSpPr>
            <p:cNvPr id="196" name="object 80"/>
            <p:cNvSpPr/>
            <p:nvPr/>
          </p:nvSpPr>
          <p:spPr>
            <a:xfrm>
              <a:off x="5315645" y="6376371"/>
              <a:ext cx="126364" cy="0"/>
            </a:xfrm>
            <a:custGeom>
              <a:avLst/>
              <a:gdLst/>
              <a:ahLst/>
              <a:cxnLst/>
              <a:rect l="l" t="t" r="r" b="b"/>
              <a:pathLst>
                <a:path w="126364">
                  <a:moveTo>
                    <a:pt x="0" y="0"/>
                  </a:moveTo>
                  <a:lnTo>
                    <a:pt x="126111" y="0"/>
                  </a:lnTo>
                </a:path>
              </a:pathLst>
            </a:custGeom>
            <a:ln w="6476">
              <a:solidFill>
                <a:srgbClr val="FFFFFF"/>
              </a:solidFill>
            </a:ln>
          </p:spPr>
          <p:txBody>
            <a:bodyPr wrap="square" lIns="0" tIns="0" rIns="0" bIns="0" rtlCol="0"/>
            <a:lstStyle/>
            <a:p/>
          </p:txBody>
        </p:sp>
        <p:sp>
          <p:nvSpPr>
            <p:cNvPr id="197" name="object 81"/>
            <p:cNvSpPr/>
            <p:nvPr/>
          </p:nvSpPr>
          <p:spPr>
            <a:xfrm>
              <a:off x="5315645" y="6361131"/>
              <a:ext cx="126364" cy="0"/>
            </a:xfrm>
            <a:custGeom>
              <a:avLst/>
              <a:gdLst/>
              <a:ahLst/>
              <a:cxnLst/>
              <a:rect l="l" t="t" r="r" b="b"/>
              <a:pathLst>
                <a:path w="126364">
                  <a:moveTo>
                    <a:pt x="0" y="0"/>
                  </a:moveTo>
                  <a:lnTo>
                    <a:pt x="126111" y="0"/>
                  </a:lnTo>
                </a:path>
              </a:pathLst>
            </a:custGeom>
            <a:ln w="6476">
              <a:solidFill>
                <a:srgbClr val="FFFFFF"/>
              </a:solidFill>
            </a:ln>
          </p:spPr>
          <p:txBody>
            <a:bodyPr wrap="square" lIns="0" tIns="0" rIns="0" bIns="0" rtlCol="0"/>
            <a:lstStyle/>
            <a:p/>
          </p:txBody>
        </p:sp>
        <p:sp>
          <p:nvSpPr>
            <p:cNvPr id="198" name="object 82"/>
            <p:cNvSpPr/>
            <p:nvPr/>
          </p:nvSpPr>
          <p:spPr>
            <a:xfrm>
              <a:off x="5315645" y="6342716"/>
              <a:ext cx="126364" cy="0"/>
            </a:xfrm>
            <a:custGeom>
              <a:avLst/>
              <a:gdLst/>
              <a:ahLst/>
              <a:cxnLst/>
              <a:rect l="l" t="t" r="r" b="b"/>
              <a:pathLst>
                <a:path w="126364">
                  <a:moveTo>
                    <a:pt x="0" y="0"/>
                  </a:moveTo>
                  <a:lnTo>
                    <a:pt x="126111" y="0"/>
                  </a:lnTo>
                </a:path>
              </a:pathLst>
            </a:custGeom>
            <a:ln w="4445">
              <a:solidFill>
                <a:srgbClr val="FFFFFF"/>
              </a:solidFill>
            </a:ln>
          </p:spPr>
          <p:txBody>
            <a:bodyPr wrap="square" lIns="0" tIns="0" rIns="0" bIns="0" rtlCol="0"/>
            <a:lstStyle/>
            <a:p/>
          </p:txBody>
        </p:sp>
        <p:sp>
          <p:nvSpPr>
            <p:cNvPr id="199" name="object 83"/>
            <p:cNvSpPr/>
            <p:nvPr/>
          </p:nvSpPr>
          <p:spPr>
            <a:xfrm>
              <a:off x="5315645" y="6327539"/>
              <a:ext cx="126364" cy="0"/>
            </a:xfrm>
            <a:custGeom>
              <a:avLst/>
              <a:gdLst/>
              <a:ahLst/>
              <a:cxnLst/>
              <a:rect l="l" t="t" r="r" b="b"/>
              <a:pathLst>
                <a:path w="126364">
                  <a:moveTo>
                    <a:pt x="0" y="0"/>
                  </a:moveTo>
                  <a:lnTo>
                    <a:pt x="126111" y="0"/>
                  </a:lnTo>
                </a:path>
              </a:pathLst>
            </a:custGeom>
            <a:ln w="8635">
              <a:solidFill>
                <a:srgbClr val="FFFFFF"/>
              </a:solidFill>
            </a:ln>
          </p:spPr>
          <p:txBody>
            <a:bodyPr wrap="square" lIns="0" tIns="0" rIns="0" bIns="0" rtlCol="0"/>
            <a:lstStyle/>
            <a:p/>
          </p:txBody>
        </p:sp>
        <p:sp>
          <p:nvSpPr>
            <p:cNvPr id="200" name="object 84"/>
            <p:cNvSpPr/>
            <p:nvPr/>
          </p:nvSpPr>
          <p:spPr>
            <a:xfrm>
              <a:off x="5181153" y="6288804"/>
              <a:ext cx="260985" cy="0"/>
            </a:xfrm>
            <a:custGeom>
              <a:avLst/>
              <a:gdLst/>
              <a:ahLst/>
              <a:cxnLst/>
              <a:rect l="l" t="t" r="r" b="b"/>
              <a:pathLst>
                <a:path w="260985">
                  <a:moveTo>
                    <a:pt x="0" y="0"/>
                  </a:moveTo>
                  <a:lnTo>
                    <a:pt x="260603" y="0"/>
                  </a:lnTo>
                </a:path>
              </a:pathLst>
            </a:custGeom>
            <a:ln w="15240">
              <a:solidFill>
                <a:srgbClr val="FFFFFF"/>
              </a:solidFill>
            </a:ln>
          </p:spPr>
          <p:txBody>
            <a:bodyPr wrap="square" lIns="0" tIns="0" rIns="0" bIns="0" rtlCol="0"/>
            <a:lstStyle/>
            <a:p/>
          </p:txBody>
        </p:sp>
        <p:sp>
          <p:nvSpPr>
            <p:cNvPr id="201" name="object 85"/>
            <p:cNvSpPr/>
            <p:nvPr/>
          </p:nvSpPr>
          <p:spPr>
            <a:xfrm>
              <a:off x="5257353" y="6046488"/>
              <a:ext cx="151130" cy="224154"/>
            </a:xfrm>
            <a:custGeom>
              <a:avLst/>
              <a:gdLst/>
              <a:ahLst/>
              <a:cxnLst/>
              <a:rect l="l" t="t" r="r" b="b"/>
              <a:pathLst>
                <a:path w="151129" h="224154">
                  <a:moveTo>
                    <a:pt x="0" y="224027"/>
                  </a:moveTo>
                  <a:lnTo>
                    <a:pt x="150875" y="224027"/>
                  </a:lnTo>
                  <a:lnTo>
                    <a:pt x="150875" y="0"/>
                  </a:lnTo>
                  <a:lnTo>
                    <a:pt x="0" y="0"/>
                  </a:lnTo>
                  <a:lnTo>
                    <a:pt x="0" y="224027"/>
                  </a:lnTo>
                  <a:close/>
                </a:path>
              </a:pathLst>
            </a:custGeom>
            <a:solidFill>
              <a:srgbClr val="FFFFFF"/>
            </a:solidFill>
          </p:spPr>
          <p:txBody>
            <a:bodyPr wrap="square" lIns="0" tIns="0" rIns="0" bIns="0" rtlCol="0"/>
            <a:lstStyle/>
            <a:p/>
          </p:txBody>
        </p:sp>
        <p:sp>
          <p:nvSpPr>
            <p:cNvPr id="202" name="object 86"/>
            <p:cNvSpPr/>
            <p:nvPr/>
          </p:nvSpPr>
          <p:spPr>
            <a:xfrm>
              <a:off x="5249732" y="6000768"/>
              <a:ext cx="167640" cy="43180"/>
            </a:xfrm>
            <a:custGeom>
              <a:avLst/>
              <a:gdLst/>
              <a:ahLst/>
              <a:cxnLst/>
              <a:rect l="l" t="t" r="r" b="b"/>
              <a:pathLst>
                <a:path w="167639" h="43179">
                  <a:moveTo>
                    <a:pt x="83820" y="0"/>
                  </a:moveTo>
                  <a:lnTo>
                    <a:pt x="0" y="42672"/>
                  </a:lnTo>
                  <a:lnTo>
                    <a:pt x="167640" y="42672"/>
                  </a:lnTo>
                  <a:lnTo>
                    <a:pt x="83820" y="0"/>
                  </a:lnTo>
                  <a:close/>
                </a:path>
              </a:pathLst>
            </a:custGeom>
            <a:solidFill>
              <a:srgbClr val="FFFFFF"/>
            </a:solidFill>
          </p:spPr>
          <p:txBody>
            <a:bodyPr wrap="square" lIns="0" tIns="0" rIns="0" bIns="0" rtlCol="0"/>
            <a:lstStyle/>
            <a:p/>
          </p:txBody>
        </p:sp>
        <p:sp>
          <p:nvSpPr>
            <p:cNvPr id="203" name="object 87"/>
            <p:cNvSpPr/>
            <p:nvPr/>
          </p:nvSpPr>
          <p:spPr>
            <a:xfrm>
              <a:off x="5440232" y="5941332"/>
              <a:ext cx="220979" cy="43180"/>
            </a:xfrm>
            <a:custGeom>
              <a:avLst/>
              <a:gdLst/>
              <a:ahLst/>
              <a:cxnLst/>
              <a:rect l="l" t="t" r="r" b="b"/>
              <a:pathLst>
                <a:path w="220979" h="43179">
                  <a:moveTo>
                    <a:pt x="110490" y="0"/>
                  </a:moveTo>
                  <a:lnTo>
                    <a:pt x="0" y="42672"/>
                  </a:lnTo>
                  <a:lnTo>
                    <a:pt x="220980" y="42672"/>
                  </a:lnTo>
                  <a:lnTo>
                    <a:pt x="110490" y="0"/>
                  </a:lnTo>
                  <a:close/>
                </a:path>
              </a:pathLst>
            </a:custGeom>
            <a:solidFill>
              <a:srgbClr val="FFFFFF"/>
            </a:solidFill>
          </p:spPr>
          <p:txBody>
            <a:bodyPr wrap="square" lIns="0" tIns="0" rIns="0" bIns="0" rtlCol="0"/>
            <a:lstStyle/>
            <a:p/>
          </p:txBody>
        </p:sp>
      </p:grpSp>
      <p:grpSp>
        <p:nvGrpSpPr>
          <p:cNvPr id="222" name="组合 221"/>
          <p:cNvGrpSpPr/>
          <p:nvPr/>
        </p:nvGrpSpPr>
        <p:grpSpPr>
          <a:xfrm>
            <a:off x="1159886" y="6716094"/>
            <a:ext cx="4667771" cy="983083"/>
            <a:chOff x="981628" y="6303993"/>
            <a:chExt cx="5251709" cy="1016635"/>
          </a:xfrm>
        </p:grpSpPr>
        <p:sp>
          <p:nvSpPr>
            <p:cNvPr id="204" name="object 43"/>
            <p:cNvSpPr/>
            <p:nvPr/>
          </p:nvSpPr>
          <p:spPr>
            <a:xfrm>
              <a:off x="1283385" y="6358856"/>
              <a:ext cx="2133600" cy="326390"/>
            </a:xfrm>
            <a:custGeom>
              <a:avLst/>
              <a:gdLst/>
              <a:ahLst/>
              <a:cxnLst/>
              <a:rect l="l" t="t" r="r" b="b"/>
              <a:pathLst>
                <a:path w="2133600" h="326389">
                  <a:moveTo>
                    <a:pt x="2079238" y="0"/>
                  </a:moveTo>
                  <a:lnTo>
                    <a:pt x="53565" y="5"/>
                  </a:lnTo>
                  <a:lnTo>
                    <a:pt x="15657" y="16197"/>
                  </a:lnTo>
                  <a:lnTo>
                    <a:pt x="98" y="53572"/>
                  </a:lnTo>
                  <a:lnTo>
                    <a:pt x="0" y="272563"/>
                  </a:lnTo>
                  <a:lnTo>
                    <a:pt x="2104" y="286813"/>
                  </a:lnTo>
                  <a:lnTo>
                    <a:pt x="27125" y="318827"/>
                  </a:lnTo>
                  <a:lnTo>
                    <a:pt x="54350" y="326136"/>
                  </a:lnTo>
                  <a:lnTo>
                    <a:pt x="2080022" y="326130"/>
                  </a:lnTo>
                  <a:lnTo>
                    <a:pt x="2117912" y="309938"/>
                  </a:lnTo>
                  <a:lnTo>
                    <a:pt x="2133489" y="272563"/>
                  </a:lnTo>
                  <a:lnTo>
                    <a:pt x="2133588" y="53572"/>
                  </a:lnTo>
                  <a:lnTo>
                    <a:pt x="2131480" y="39322"/>
                  </a:lnTo>
                  <a:lnTo>
                    <a:pt x="2106440" y="7308"/>
                  </a:lnTo>
                  <a:lnTo>
                    <a:pt x="2079238" y="0"/>
                  </a:lnTo>
                  <a:close/>
                </a:path>
              </a:pathLst>
            </a:custGeom>
            <a:solidFill>
              <a:srgbClr val="0070C0"/>
            </a:solidFill>
          </p:spPr>
          <p:txBody>
            <a:bodyPr wrap="square" lIns="0" tIns="0" rIns="0" bIns="0" rtlCol="0"/>
            <a:lstStyle/>
            <a:p>
              <a:endParaRPr>
                <a:solidFill>
                  <a:schemeClr val="bg1"/>
                </a:solidFill>
              </a:endParaRPr>
            </a:p>
          </p:txBody>
        </p:sp>
        <p:sp>
          <p:nvSpPr>
            <p:cNvPr id="206" name="object 45"/>
            <p:cNvSpPr/>
            <p:nvPr/>
          </p:nvSpPr>
          <p:spPr>
            <a:xfrm>
              <a:off x="1106596" y="6326852"/>
              <a:ext cx="390525" cy="390525"/>
            </a:xfrm>
            <a:custGeom>
              <a:avLst/>
              <a:gdLst/>
              <a:ahLst/>
              <a:cxnLst/>
              <a:rect l="l" t="t" r="r" b="b"/>
              <a:pathLst>
                <a:path w="390525" h="390525">
                  <a:moveTo>
                    <a:pt x="195072" y="0"/>
                  </a:moveTo>
                  <a:lnTo>
                    <a:pt x="148194" y="5671"/>
                  </a:lnTo>
                  <a:lnTo>
                    <a:pt x="105425" y="21781"/>
                  </a:lnTo>
                  <a:lnTo>
                    <a:pt x="68121" y="46970"/>
                  </a:lnTo>
                  <a:lnTo>
                    <a:pt x="37637" y="79881"/>
                  </a:lnTo>
                  <a:lnTo>
                    <a:pt x="15329" y="119157"/>
                  </a:lnTo>
                  <a:lnTo>
                    <a:pt x="2553" y="163439"/>
                  </a:lnTo>
                  <a:lnTo>
                    <a:pt x="0" y="195072"/>
                  </a:lnTo>
                  <a:lnTo>
                    <a:pt x="646" y="211065"/>
                  </a:lnTo>
                  <a:lnTo>
                    <a:pt x="9945" y="256714"/>
                  </a:lnTo>
                  <a:lnTo>
                    <a:pt x="29226" y="297810"/>
                  </a:lnTo>
                  <a:lnTo>
                    <a:pt x="57135" y="332993"/>
                  </a:lnTo>
                  <a:lnTo>
                    <a:pt x="92316" y="360908"/>
                  </a:lnTo>
                  <a:lnTo>
                    <a:pt x="133414" y="380195"/>
                  </a:lnTo>
                  <a:lnTo>
                    <a:pt x="179073" y="389497"/>
                  </a:lnTo>
                  <a:lnTo>
                    <a:pt x="195072" y="390144"/>
                  </a:lnTo>
                  <a:lnTo>
                    <a:pt x="211070" y="389497"/>
                  </a:lnTo>
                  <a:lnTo>
                    <a:pt x="256729" y="380195"/>
                  </a:lnTo>
                  <a:lnTo>
                    <a:pt x="297827" y="360908"/>
                  </a:lnTo>
                  <a:lnTo>
                    <a:pt x="333008" y="332994"/>
                  </a:lnTo>
                  <a:lnTo>
                    <a:pt x="360917" y="297810"/>
                  </a:lnTo>
                  <a:lnTo>
                    <a:pt x="380198" y="256714"/>
                  </a:lnTo>
                  <a:lnTo>
                    <a:pt x="389497" y="211065"/>
                  </a:lnTo>
                  <a:lnTo>
                    <a:pt x="390144" y="195072"/>
                  </a:lnTo>
                  <a:lnTo>
                    <a:pt x="389497" y="179078"/>
                  </a:lnTo>
                  <a:lnTo>
                    <a:pt x="380198" y="133429"/>
                  </a:lnTo>
                  <a:lnTo>
                    <a:pt x="360917" y="92333"/>
                  </a:lnTo>
                  <a:lnTo>
                    <a:pt x="333008" y="57150"/>
                  </a:lnTo>
                  <a:lnTo>
                    <a:pt x="297827" y="29235"/>
                  </a:lnTo>
                  <a:lnTo>
                    <a:pt x="256729" y="9948"/>
                  </a:lnTo>
                  <a:lnTo>
                    <a:pt x="211070" y="646"/>
                  </a:lnTo>
                  <a:lnTo>
                    <a:pt x="195072" y="0"/>
                  </a:lnTo>
                  <a:close/>
                </a:path>
              </a:pathLst>
            </a:custGeom>
            <a:solidFill>
              <a:srgbClr val="FFFFFF"/>
            </a:solidFill>
          </p:spPr>
          <p:txBody>
            <a:bodyPr wrap="square" lIns="0" tIns="0" rIns="0" bIns="0" rtlCol="0"/>
            <a:lstStyle/>
            <a:p>
              <a:endParaRPr>
                <a:solidFill>
                  <a:schemeClr val="bg1"/>
                </a:solidFill>
              </a:endParaRPr>
            </a:p>
          </p:txBody>
        </p:sp>
        <p:sp>
          <p:nvSpPr>
            <p:cNvPr id="207" name="object 46"/>
            <p:cNvSpPr/>
            <p:nvPr/>
          </p:nvSpPr>
          <p:spPr>
            <a:xfrm>
              <a:off x="981628" y="6303993"/>
              <a:ext cx="436245" cy="436245"/>
            </a:xfrm>
            <a:custGeom>
              <a:avLst/>
              <a:gdLst/>
              <a:ahLst/>
              <a:cxnLst/>
              <a:rect l="l" t="t" r="r" b="b"/>
              <a:pathLst>
                <a:path w="436244" h="436245">
                  <a:moveTo>
                    <a:pt x="217931" y="0"/>
                  </a:moveTo>
                  <a:lnTo>
                    <a:pt x="165561" y="6331"/>
                  </a:lnTo>
                  <a:lnTo>
                    <a:pt x="117780" y="24318"/>
                  </a:lnTo>
                  <a:lnTo>
                    <a:pt x="76105" y="52448"/>
                  </a:lnTo>
                  <a:lnTo>
                    <a:pt x="42048" y="89208"/>
                  </a:lnTo>
                  <a:lnTo>
                    <a:pt x="17126" y="133088"/>
                  </a:lnTo>
                  <a:lnTo>
                    <a:pt x="2852" y="182573"/>
                  </a:lnTo>
                  <a:lnTo>
                    <a:pt x="0" y="217931"/>
                  </a:lnTo>
                  <a:lnTo>
                    <a:pt x="722" y="235810"/>
                  </a:lnTo>
                  <a:lnTo>
                    <a:pt x="11110" y="286828"/>
                  </a:lnTo>
                  <a:lnTo>
                    <a:pt x="32651" y="332745"/>
                  </a:lnTo>
                  <a:lnTo>
                    <a:pt x="63831" y="372046"/>
                  </a:lnTo>
                  <a:lnTo>
                    <a:pt x="103135" y="403221"/>
                  </a:lnTo>
                  <a:lnTo>
                    <a:pt x="149049" y="424757"/>
                  </a:lnTo>
                  <a:lnTo>
                    <a:pt x="200058" y="435141"/>
                  </a:lnTo>
                  <a:lnTo>
                    <a:pt x="217931" y="435863"/>
                  </a:lnTo>
                  <a:lnTo>
                    <a:pt x="235805" y="435141"/>
                  </a:lnTo>
                  <a:lnTo>
                    <a:pt x="286814" y="424757"/>
                  </a:lnTo>
                  <a:lnTo>
                    <a:pt x="332728" y="403221"/>
                  </a:lnTo>
                  <a:lnTo>
                    <a:pt x="372032" y="372046"/>
                  </a:lnTo>
                  <a:lnTo>
                    <a:pt x="403212" y="332745"/>
                  </a:lnTo>
                  <a:lnTo>
                    <a:pt x="424753" y="286828"/>
                  </a:lnTo>
                  <a:lnTo>
                    <a:pt x="435141" y="235810"/>
                  </a:lnTo>
                  <a:lnTo>
                    <a:pt x="435863" y="217931"/>
                  </a:lnTo>
                  <a:lnTo>
                    <a:pt x="435141" y="200053"/>
                  </a:lnTo>
                  <a:lnTo>
                    <a:pt x="424753" y="149035"/>
                  </a:lnTo>
                  <a:lnTo>
                    <a:pt x="403212" y="103118"/>
                  </a:lnTo>
                  <a:lnTo>
                    <a:pt x="372032" y="63817"/>
                  </a:lnTo>
                  <a:lnTo>
                    <a:pt x="332728" y="32642"/>
                  </a:lnTo>
                  <a:lnTo>
                    <a:pt x="286814" y="11106"/>
                  </a:lnTo>
                  <a:lnTo>
                    <a:pt x="235805" y="722"/>
                  </a:lnTo>
                  <a:lnTo>
                    <a:pt x="217931" y="0"/>
                  </a:lnTo>
                  <a:close/>
                </a:path>
              </a:pathLst>
            </a:custGeom>
            <a:solidFill>
              <a:srgbClr val="3B90CD"/>
            </a:solidFill>
          </p:spPr>
          <p:txBody>
            <a:bodyPr wrap="square" lIns="0" tIns="0" rIns="0" bIns="0" rtlCol="0"/>
            <a:lstStyle/>
            <a:p>
              <a:endParaRPr>
                <a:solidFill>
                  <a:schemeClr val="bg1"/>
                </a:solidFill>
              </a:endParaRPr>
            </a:p>
          </p:txBody>
        </p:sp>
        <p:sp>
          <p:nvSpPr>
            <p:cNvPr id="208" name="object 47"/>
            <p:cNvSpPr/>
            <p:nvPr/>
          </p:nvSpPr>
          <p:spPr>
            <a:xfrm>
              <a:off x="1283385" y="6939500"/>
              <a:ext cx="2133600" cy="326390"/>
            </a:xfrm>
            <a:custGeom>
              <a:avLst/>
              <a:gdLst/>
              <a:ahLst/>
              <a:cxnLst/>
              <a:rect l="l" t="t" r="r" b="b"/>
              <a:pathLst>
                <a:path w="2133600" h="326389">
                  <a:moveTo>
                    <a:pt x="2079238" y="0"/>
                  </a:moveTo>
                  <a:lnTo>
                    <a:pt x="53565" y="5"/>
                  </a:lnTo>
                  <a:lnTo>
                    <a:pt x="15657" y="16197"/>
                  </a:lnTo>
                  <a:lnTo>
                    <a:pt x="98" y="53572"/>
                  </a:lnTo>
                  <a:lnTo>
                    <a:pt x="0" y="272563"/>
                  </a:lnTo>
                  <a:lnTo>
                    <a:pt x="2104" y="286813"/>
                  </a:lnTo>
                  <a:lnTo>
                    <a:pt x="27125" y="318827"/>
                  </a:lnTo>
                  <a:lnTo>
                    <a:pt x="54350" y="326136"/>
                  </a:lnTo>
                  <a:lnTo>
                    <a:pt x="2080022" y="326130"/>
                  </a:lnTo>
                  <a:lnTo>
                    <a:pt x="2117912" y="309938"/>
                  </a:lnTo>
                  <a:lnTo>
                    <a:pt x="2133489" y="272563"/>
                  </a:lnTo>
                  <a:lnTo>
                    <a:pt x="2133588" y="53572"/>
                  </a:lnTo>
                  <a:lnTo>
                    <a:pt x="2131480" y="39322"/>
                  </a:lnTo>
                  <a:lnTo>
                    <a:pt x="2106440" y="7308"/>
                  </a:lnTo>
                  <a:lnTo>
                    <a:pt x="2079238" y="0"/>
                  </a:lnTo>
                  <a:close/>
                </a:path>
              </a:pathLst>
            </a:custGeom>
            <a:solidFill>
              <a:srgbClr val="006FC0"/>
            </a:solidFill>
          </p:spPr>
          <p:txBody>
            <a:bodyPr wrap="square" lIns="0" tIns="0" rIns="0" bIns="0" rtlCol="0"/>
            <a:lstStyle/>
            <a:p>
              <a:endParaRPr>
                <a:solidFill>
                  <a:schemeClr val="bg1"/>
                </a:solidFill>
              </a:endParaRPr>
            </a:p>
          </p:txBody>
        </p:sp>
        <p:sp>
          <p:nvSpPr>
            <p:cNvPr id="210" name="object 49"/>
            <p:cNvSpPr/>
            <p:nvPr/>
          </p:nvSpPr>
          <p:spPr>
            <a:xfrm>
              <a:off x="1106596" y="6907496"/>
              <a:ext cx="390525" cy="388620"/>
            </a:xfrm>
            <a:custGeom>
              <a:avLst/>
              <a:gdLst/>
              <a:ahLst/>
              <a:cxnLst/>
              <a:rect l="l" t="t" r="r" b="b"/>
              <a:pathLst>
                <a:path w="390525" h="388620">
                  <a:moveTo>
                    <a:pt x="195072" y="0"/>
                  </a:moveTo>
                  <a:lnTo>
                    <a:pt x="148194" y="5647"/>
                  </a:lnTo>
                  <a:lnTo>
                    <a:pt x="105425" y="21688"/>
                  </a:lnTo>
                  <a:lnTo>
                    <a:pt x="68121" y="46773"/>
                  </a:lnTo>
                  <a:lnTo>
                    <a:pt x="37637" y="79552"/>
                  </a:lnTo>
                  <a:lnTo>
                    <a:pt x="15329" y="118675"/>
                  </a:lnTo>
                  <a:lnTo>
                    <a:pt x="2553" y="162791"/>
                  </a:lnTo>
                  <a:lnTo>
                    <a:pt x="0" y="194310"/>
                  </a:lnTo>
                  <a:lnTo>
                    <a:pt x="646" y="210246"/>
                  </a:lnTo>
                  <a:lnTo>
                    <a:pt x="9945" y="255727"/>
                  </a:lnTo>
                  <a:lnTo>
                    <a:pt x="29226" y="296664"/>
                  </a:lnTo>
                  <a:lnTo>
                    <a:pt x="57135" y="331708"/>
                  </a:lnTo>
                  <a:lnTo>
                    <a:pt x="92316" y="359508"/>
                  </a:lnTo>
                  <a:lnTo>
                    <a:pt x="133414" y="378713"/>
                  </a:lnTo>
                  <a:lnTo>
                    <a:pt x="179073" y="387975"/>
                  </a:lnTo>
                  <a:lnTo>
                    <a:pt x="195072" y="388620"/>
                  </a:lnTo>
                  <a:lnTo>
                    <a:pt x="211070" y="387975"/>
                  </a:lnTo>
                  <a:lnTo>
                    <a:pt x="256729" y="378713"/>
                  </a:lnTo>
                  <a:lnTo>
                    <a:pt x="297827" y="359508"/>
                  </a:lnTo>
                  <a:lnTo>
                    <a:pt x="333008" y="331708"/>
                  </a:lnTo>
                  <a:lnTo>
                    <a:pt x="360917" y="296664"/>
                  </a:lnTo>
                  <a:lnTo>
                    <a:pt x="380198" y="255727"/>
                  </a:lnTo>
                  <a:lnTo>
                    <a:pt x="389497" y="210246"/>
                  </a:lnTo>
                  <a:lnTo>
                    <a:pt x="390144" y="194310"/>
                  </a:lnTo>
                  <a:lnTo>
                    <a:pt x="389497" y="178373"/>
                  </a:lnTo>
                  <a:lnTo>
                    <a:pt x="380198" y="132892"/>
                  </a:lnTo>
                  <a:lnTo>
                    <a:pt x="360917" y="91955"/>
                  </a:lnTo>
                  <a:lnTo>
                    <a:pt x="333008" y="56911"/>
                  </a:lnTo>
                  <a:lnTo>
                    <a:pt x="297827" y="29111"/>
                  </a:lnTo>
                  <a:lnTo>
                    <a:pt x="256729" y="9905"/>
                  </a:lnTo>
                  <a:lnTo>
                    <a:pt x="211070" y="644"/>
                  </a:lnTo>
                  <a:lnTo>
                    <a:pt x="195072" y="0"/>
                  </a:lnTo>
                  <a:close/>
                </a:path>
              </a:pathLst>
            </a:custGeom>
            <a:solidFill>
              <a:srgbClr val="FFFFFF"/>
            </a:solidFill>
          </p:spPr>
          <p:txBody>
            <a:bodyPr wrap="square" lIns="0" tIns="0" rIns="0" bIns="0" rtlCol="0"/>
            <a:lstStyle/>
            <a:p>
              <a:endParaRPr>
                <a:solidFill>
                  <a:schemeClr val="bg1"/>
                </a:solidFill>
              </a:endParaRPr>
            </a:p>
          </p:txBody>
        </p:sp>
        <p:sp>
          <p:nvSpPr>
            <p:cNvPr id="211" name="object 50"/>
            <p:cNvSpPr/>
            <p:nvPr/>
          </p:nvSpPr>
          <p:spPr>
            <a:xfrm>
              <a:off x="981628" y="6883113"/>
              <a:ext cx="436245" cy="437515"/>
            </a:xfrm>
            <a:custGeom>
              <a:avLst/>
              <a:gdLst/>
              <a:ahLst/>
              <a:cxnLst/>
              <a:rect l="l" t="t" r="r" b="b"/>
              <a:pathLst>
                <a:path w="436244" h="437514">
                  <a:moveTo>
                    <a:pt x="217931" y="0"/>
                  </a:moveTo>
                  <a:lnTo>
                    <a:pt x="165561" y="6356"/>
                  </a:lnTo>
                  <a:lnTo>
                    <a:pt x="117780" y="24411"/>
                  </a:lnTo>
                  <a:lnTo>
                    <a:pt x="76105" y="52645"/>
                  </a:lnTo>
                  <a:lnTo>
                    <a:pt x="42048" y="89538"/>
                  </a:lnTo>
                  <a:lnTo>
                    <a:pt x="17126" y="133570"/>
                  </a:lnTo>
                  <a:lnTo>
                    <a:pt x="2852" y="183221"/>
                  </a:lnTo>
                  <a:lnTo>
                    <a:pt x="0" y="218694"/>
                  </a:lnTo>
                  <a:lnTo>
                    <a:pt x="722" y="236629"/>
                  </a:lnTo>
                  <a:lnTo>
                    <a:pt x="11110" y="287816"/>
                  </a:lnTo>
                  <a:lnTo>
                    <a:pt x="32651" y="333890"/>
                  </a:lnTo>
                  <a:lnTo>
                    <a:pt x="63831" y="373332"/>
                  </a:lnTo>
                  <a:lnTo>
                    <a:pt x="103135" y="404621"/>
                  </a:lnTo>
                  <a:lnTo>
                    <a:pt x="149049" y="426238"/>
                  </a:lnTo>
                  <a:lnTo>
                    <a:pt x="200058" y="436663"/>
                  </a:lnTo>
                  <a:lnTo>
                    <a:pt x="217931" y="437388"/>
                  </a:lnTo>
                  <a:lnTo>
                    <a:pt x="235805" y="436663"/>
                  </a:lnTo>
                  <a:lnTo>
                    <a:pt x="286814" y="426238"/>
                  </a:lnTo>
                  <a:lnTo>
                    <a:pt x="332728" y="404621"/>
                  </a:lnTo>
                  <a:lnTo>
                    <a:pt x="372032" y="373332"/>
                  </a:lnTo>
                  <a:lnTo>
                    <a:pt x="403212" y="333890"/>
                  </a:lnTo>
                  <a:lnTo>
                    <a:pt x="424753" y="287816"/>
                  </a:lnTo>
                  <a:lnTo>
                    <a:pt x="435141" y="236629"/>
                  </a:lnTo>
                  <a:lnTo>
                    <a:pt x="435863" y="218694"/>
                  </a:lnTo>
                  <a:lnTo>
                    <a:pt x="435141" y="200758"/>
                  </a:lnTo>
                  <a:lnTo>
                    <a:pt x="424753" y="149571"/>
                  </a:lnTo>
                  <a:lnTo>
                    <a:pt x="403212" y="103497"/>
                  </a:lnTo>
                  <a:lnTo>
                    <a:pt x="372032" y="64055"/>
                  </a:lnTo>
                  <a:lnTo>
                    <a:pt x="332728" y="32766"/>
                  </a:lnTo>
                  <a:lnTo>
                    <a:pt x="286814" y="11149"/>
                  </a:lnTo>
                  <a:lnTo>
                    <a:pt x="235805" y="724"/>
                  </a:lnTo>
                  <a:lnTo>
                    <a:pt x="217931" y="0"/>
                  </a:lnTo>
                  <a:close/>
                </a:path>
              </a:pathLst>
            </a:custGeom>
            <a:solidFill>
              <a:srgbClr val="3B90CD"/>
            </a:solidFill>
          </p:spPr>
          <p:txBody>
            <a:bodyPr wrap="square" lIns="0" tIns="0" rIns="0" bIns="0" rtlCol="0"/>
            <a:lstStyle/>
            <a:p>
              <a:endParaRPr>
                <a:solidFill>
                  <a:schemeClr val="bg1"/>
                </a:solidFill>
              </a:endParaRPr>
            </a:p>
          </p:txBody>
        </p:sp>
        <p:sp>
          <p:nvSpPr>
            <p:cNvPr id="212" name="object 51"/>
            <p:cNvSpPr/>
            <p:nvPr/>
          </p:nvSpPr>
          <p:spPr>
            <a:xfrm>
              <a:off x="4099737" y="6358856"/>
              <a:ext cx="2133600" cy="326390"/>
            </a:xfrm>
            <a:custGeom>
              <a:avLst/>
              <a:gdLst/>
              <a:ahLst/>
              <a:cxnLst/>
              <a:rect l="l" t="t" r="r" b="b"/>
              <a:pathLst>
                <a:path w="2133600" h="326389">
                  <a:moveTo>
                    <a:pt x="2079238" y="0"/>
                  </a:moveTo>
                  <a:lnTo>
                    <a:pt x="53566" y="5"/>
                  </a:lnTo>
                  <a:lnTo>
                    <a:pt x="15676" y="16197"/>
                  </a:lnTo>
                  <a:lnTo>
                    <a:pt x="99" y="53572"/>
                  </a:lnTo>
                  <a:lnTo>
                    <a:pt x="0" y="272563"/>
                  </a:lnTo>
                  <a:lnTo>
                    <a:pt x="2108" y="286813"/>
                  </a:lnTo>
                  <a:lnTo>
                    <a:pt x="27148" y="318827"/>
                  </a:lnTo>
                  <a:lnTo>
                    <a:pt x="54350" y="326136"/>
                  </a:lnTo>
                  <a:lnTo>
                    <a:pt x="2080022" y="326130"/>
                  </a:lnTo>
                  <a:lnTo>
                    <a:pt x="2117912" y="309938"/>
                  </a:lnTo>
                  <a:lnTo>
                    <a:pt x="2133489" y="272563"/>
                  </a:lnTo>
                  <a:lnTo>
                    <a:pt x="2133588" y="53572"/>
                  </a:lnTo>
                  <a:lnTo>
                    <a:pt x="2131480" y="39322"/>
                  </a:lnTo>
                  <a:lnTo>
                    <a:pt x="2106440" y="7308"/>
                  </a:lnTo>
                  <a:lnTo>
                    <a:pt x="2079238" y="0"/>
                  </a:lnTo>
                  <a:close/>
                </a:path>
              </a:pathLst>
            </a:custGeom>
            <a:solidFill>
              <a:srgbClr val="006FC0"/>
            </a:solidFill>
          </p:spPr>
          <p:txBody>
            <a:bodyPr wrap="square" lIns="0" tIns="0" rIns="0" bIns="0" rtlCol="0"/>
            <a:lstStyle/>
            <a:p>
              <a:endParaRPr>
                <a:solidFill>
                  <a:schemeClr val="bg1"/>
                </a:solidFill>
              </a:endParaRPr>
            </a:p>
          </p:txBody>
        </p:sp>
        <p:sp>
          <p:nvSpPr>
            <p:cNvPr id="214" name="object 53"/>
            <p:cNvSpPr/>
            <p:nvPr/>
          </p:nvSpPr>
          <p:spPr>
            <a:xfrm>
              <a:off x="3922947" y="6326852"/>
              <a:ext cx="390525" cy="390525"/>
            </a:xfrm>
            <a:custGeom>
              <a:avLst/>
              <a:gdLst/>
              <a:ahLst/>
              <a:cxnLst/>
              <a:rect l="l" t="t" r="r" b="b"/>
              <a:pathLst>
                <a:path w="390525" h="390525">
                  <a:moveTo>
                    <a:pt x="195072" y="0"/>
                  </a:moveTo>
                  <a:lnTo>
                    <a:pt x="148206" y="5671"/>
                  </a:lnTo>
                  <a:lnTo>
                    <a:pt x="105442" y="21781"/>
                  </a:lnTo>
                  <a:lnTo>
                    <a:pt x="68137" y="46970"/>
                  </a:lnTo>
                  <a:lnTo>
                    <a:pt x="37648" y="79881"/>
                  </a:lnTo>
                  <a:lnTo>
                    <a:pt x="15335" y="119157"/>
                  </a:lnTo>
                  <a:lnTo>
                    <a:pt x="2554" y="163439"/>
                  </a:lnTo>
                  <a:lnTo>
                    <a:pt x="0" y="195072"/>
                  </a:lnTo>
                  <a:lnTo>
                    <a:pt x="646" y="211065"/>
                  </a:lnTo>
                  <a:lnTo>
                    <a:pt x="9948" y="256714"/>
                  </a:lnTo>
                  <a:lnTo>
                    <a:pt x="29235" y="297810"/>
                  </a:lnTo>
                  <a:lnTo>
                    <a:pt x="57150" y="332993"/>
                  </a:lnTo>
                  <a:lnTo>
                    <a:pt x="92333" y="360908"/>
                  </a:lnTo>
                  <a:lnTo>
                    <a:pt x="133429" y="380195"/>
                  </a:lnTo>
                  <a:lnTo>
                    <a:pt x="179078" y="389497"/>
                  </a:lnTo>
                  <a:lnTo>
                    <a:pt x="195072" y="390144"/>
                  </a:lnTo>
                  <a:lnTo>
                    <a:pt x="211065" y="389497"/>
                  </a:lnTo>
                  <a:lnTo>
                    <a:pt x="256714" y="380195"/>
                  </a:lnTo>
                  <a:lnTo>
                    <a:pt x="297810" y="360908"/>
                  </a:lnTo>
                  <a:lnTo>
                    <a:pt x="332993" y="332994"/>
                  </a:lnTo>
                  <a:lnTo>
                    <a:pt x="360908" y="297810"/>
                  </a:lnTo>
                  <a:lnTo>
                    <a:pt x="380195" y="256714"/>
                  </a:lnTo>
                  <a:lnTo>
                    <a:pt x="389497" y="211065"/>
                  </a:lnTo>
                  <a:lnTo>
                    <a:pt x="390143" y="195072"/>
                  </a:lnTo>
                  <a:lnTo>
                    <a:pt x="389497" y="179078"/>
                  </a:lnTo>
                  <a:lnTo>
                    <a:pt x="380195" y="133429"/>
                  </a:lnTo>
                  <a:lnTo>
                    <a:pt x="360908" y="92333"/>
                  </a:lnTo>
                  <a:lnTo>
                    <a:pt x="332993" y="57150"/>
                  </a:lnTo>
                  <a:lnTo>
                    <a:pt x="297810" y="29235"/>
                  </a:lnTo>
                  <a:lnTo>
                    <a:pt x="256714" y="9948"/>
                  </a:lnTo>
                  <a:lnTo>
                    <a:pt x="211065" y="646"/>
                  </a:lnTo>
                  <a:lnTo>
                    <a:pt x="195072" y="0"/>
                  </a:lnTo>
                  <a:close/>
                </a:path>
              </a:pathLst>
            </a:custGeom>
            <a:solidFill>
              <a:srgbClr val="FFFFFF"/>
            </a:solidFill>
          </p:spPr>
          <p:txBody>
            <a:bodyPr wrap="square" lIns="0" tIns="0" rIns="0" bIns="0" rtlCol="0"/>
            <a:lstStyle/>
            <a:p>
              <a:endParaRPr>
                <a:solidFill>
                  <a:schemeClr val="bg1"/>
                </a:solidFill>
              </a:endParaRPr>
            </a:p>
          </p:txBody>
        </p:sp>
        <p:sp>
          <p:nvSpPr>
            <p:cNvPr id="215" name="object 54"/>
            <p:cNvSpPr/>
            <p:nvPr/>
          </p:nvSpPr>
          <p:spPr>
            <a:xfrm>
              <a:off x="3797979" y="6303993"/>
              <a:ext cx="436245" cy="436245"/>
            </a:xfrm>
            <a:custGeom>
              <a:avLst/>
              <a:gdLst/>
              <a:ahLst/>
              <a:cxnLst/>
              <a:rect l="l" t="t" r="r" b="b"/>
              <a:pathLst>
                <a:path w="436245" h="436245">
                  <a:moveTo>
                    <a:pt x="217932" y="0"/>
                  </a:moveTo>
                  <a:lnTo>
                    <a:pt x="165548" y="6331"/>
                  </a:lnTo>
                  <a:lnTo>
                    <a:pt x="117764" y="24318"/>
                  </a:lnTo>
                  <a:lnTo>
                    <a:pt x="76089" y="52448"/>
                  </a:lnTo>
                  <a:lnTo>
                    <a:pt x="42038" y="89208"/>
                  </a:lnTo>
                  <a:lnTo>
                    <a:pt x="17121" y="133088"/>
                  </a:lnTo>
                  <a:lnTo>
                    <a:pt x="2851" y="182573"/>
                  </a:lnTo>
                  <a:lnTo>
                    <a:pt x="0" y="217931"/>
                  </a:lnTo>
                  <a:lnTo>
                    <a:pt x="722" y="235810"/>
                  </a:lnTo>
                  <a:lnTo>
                    <a:pt x="11106" y="286828"/>
                  </a:lnTo>
                  <a:lnTo>
                    <a:pt x="32642" y="332745"/>
                  </a:lnTo>
                  <a:lnTo>
                    <a:pt x="63817" y="372046"/>
                  </a:lnTo>
                  <a:lnTo>
                    <a:pt x="103118" y="403221"/>
                  </a:lnTo>
                  <a:lnTo>
                    <a:pt x="149035" y="424757"/>
                  </a:lnTo>
                  <a:lnTo>
                    <a:pt x="200053" y="435141"/>
                  </a:lnTo>
                  <a:lnTo>
                    <a:pt x="217932" y="435863"/>
                  </a:lnTo>
                  <a:lnTo>
                    <a:pt x="235810" y="435141"/>
                  </a:lnTo>
                  <a:lnTo>
                    <a:pt x="286828" y="424757"/>
                  </a:lnTo>
                  <a:lnTo>
                    <a:pt x="332745" y="403221"/>
                  </a:lnTo>
                  <a:lnTo>
                    <a:pt x="372046" y="372046"/>
                  </a:lnTo>
                  <a:lnTo>
                    <a:pt x="403221" y="332745"/>
                  </a:lnTo>
                  <a:lnTo>
                    <a:pt x="424757" y="286828"/>
                  </a:lnTo>
                  <a:lnTo>
                    <a:pt x="435141" y="235810"/>
                  </a:lnTo>
                  <a:lnTo>
                    <a:pt x="435863" y="217931"/>
                  </a:lnTo>
                  <a:lnTo>
                    <a:pt x="435141" y="200053"/>
                  </a:lnTo>
                  <a:lnTo>
                    <a:pt x="424757" y="149035"/>
                  </a:lnTo>
                  <a:lnTo>
                    <a:pt x="403221" y="103118"/>
                  </a:lnTo>
                  <a:lnTo>
                    <a:pt x="372046" y="63817"/>
                  </a:lnTo>
                  <a:lnTo>
                    <a:pt x="332745" y="32642"/>
                  </a:lnTo>
                  <a:lnTo>
                    <a:pt x="286828" y="11106"/>
                  </a:lnTo>
                  <a:lnTo>
                    <a:pt x="235810" y="722"/>
                  </a:lnTo>
                  <a:lnTo>
                    <a:pt x="217932" y="0"/>
                  </a:lnTo>
                  <a:close/>
                </a:path>
              </a:pathLst>
            </a:custGeom>
            <a:solidFill>
              <a:srgbClr val="3B90CD"/>
            </a:solidFill>
          </p:spPr>
          <p:txBody>
            <a:bodyPr wrap="square" lIns="0" tIns="0" rIns="0" bIns="0" rtlCol="0"/>
            <a:lstStyle/>
            <a:p>
              <a:endParaRPr>
                <a:solidFill>
                  <a:schemeClr val="bg1"/>
                </a:solidFill>
              </a:endParaRPr>
            </a:p>
          </p:txBody>
        </p:sp>
        <p:sp>
          <p:nvSpPr>
            <p:cNvPr id="218" name="object 57"/>
            <p:cNvSpPr/>
            <p:nvPr/>
          </p:nvSpPr>
          <p:spPr>
            <a:xfrm>
              <a:off x="3922947" y="6907496"/>
              <a:ext cx="390525" cy="388620"/>
            </a:xfrm>
            <a:custGeom>
              <a:avLst/>
              <a:gdLst/>
              <a:ahLst/>
              <a:cxnLst/>
              <a:rect l="l" t="t" r="r" b="b"/>
              <a:pathLst>
                <a:path w="390525" h="388620">
                  <a:moveTo>
                    <a:pt x="195072" y="0"/>
                  </a:moveTo>
                  <a:lnTo>
                    <a:pt x="148206" y="5647"/>
                  </a:lnTo>
                  <a:lnTo>
                    <a:pt x="105442" y="21688"/>
                  </a:lnTo>
                  <a:lnTo>
                    <a:pt x="68137" y="46773"/>
                  </a:lnTo>
                  <a:lnTo>
                    <a:pt x="37648" y="79552"/>
                  </a:lnTo>
                  <a:lnTo>
                    <a:pt x="15335" y="118675"/>
                  </a:lnTo>
                  <a:lnTo>
                    <a:pt x="2554" y="162791"/>
                  </a:lnTo>
                  <a:lnTo>
                    <a:pt x="0" y="194310"/>
                  </a:lnTo>
                  <a:lnTo>
                    <a:pt x="646" y="210246"/>
                  </a:lnTo>
                  <a:lnTo>
                    <a:pt x="9948" y="255727"/>
                  </a:lnTo>
                  <a:lnTo>
                    <a:pt x="29235" y="296664"/>
                  </a:lnTo>
                  <a:lnTo>
                    <a:pt x="57150" y="331708"/>
                  </a:lnTo>
                  <a:lnTo>
                    <a:pt x="92333" y="359508"/>
                  </a:lnTo>
                  <a:lnTo>
                    <a:pt x="133429" y="378713"/>
                  </a:lnTo>
                  <a:lnTo>
                    <a:pt x="179078" y="387975"/>
                  </a:lnTo>
                  <a:lnTo>
                    <a:pt x="195072" y="388620"/>
                  </a:lnTo>
                  <a:lnTo>
                    <a:pt x="211065" y="387975"/>
                  </a:lnTo>
                  <a:lnTo>
                    <a:pt x="256714" y="378713"/>
                  </a:lnTo>
                  <a:lnTo>
                    <a:pt x="297810" y="359508"/>
                  </a:lnTo>
                  <a:lnTo>
                    <a:pt x="332993" y="331708"/>
                  </a:lnTo>
                  <a:lnTo>
                    <a:pt x="360908" y="296664"/>
                  </a:lnTo>
                  <a:lnTo>
                    <a:pt x="380195" y="255727"/>
                  </a:lnTo>
                  <a:lnTo>
                    <a:pt x="389497" y="210246"/>
                  </a:lnTo>
                  <a:lnTo>
                    <a:pt x="390143" y="194310"/>
                  </a:lnTo>
                  <a:lnTo>
                    <a:pt x="389497" y="178373"/>
                  </a:lnTo>
                  <a:lnTo>
                    <a:pt x="380195" y="132892"/>
                  </a:lnTo>
                  <a:lnTo>
                    <a:pt x="360908" y="91955"/>
                  </a:lnTo>
                  <a:lnTo>
                    <a:pt x="332993" y="56911"/>
                  </a:lnTo>
                  <a:lnTo>
                    <a:pt x="297810" y="29111"/>
                  </a:lnTo>
                  <a:lnTo>
                    <a:pt x="256714" y="9905"/>
                  </a:lnTo>
                  <a:lnTo>
                    <a:pt x="211065" y="644"/>
                  </a:lnTo>
                  <a:lnTo>
                    <a:pt x="195072" y="0"/>
                  </a:lnTo>
                  <a:close/>
                </a:path>
              </a:pathLst>
            </a:custGeom>
            <a:solidFill>
              <a:srgbClr val="FFFFFF"/>
            </a:solidFill>
          </p:spPr>
          <p:txBody>
            <a:bodyPr wrap="square" lIns="0" tIns="0" rIns="0" bIns="0" rtlCol="0"/>
            <a:lstStyle/>
            <a:p>
              <a:endParaRPr>
                <a:solidFill>
                  <a:schemeClr val="bg1"/>
                </a:solidFill>
              </a:endParaRPr>
            </a:p>
          </p:txBody>
        </p:sp>
      </p:grpSp>
      <p:sp>
        <p:nvSpPr>
          <p:cNvPr id="224" name="object 17"/>
          <p:cNvSpPr txBox="true"/>
          <p:nvPr/>
        </p:nvSpPr>
        <p:spPr>
          <a:xfrm>
            <a:off x="1329372" y="6822225"/>
            <a:ext cx="2142902" cy="224229"/>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solidFill>
                  <a:schemeClr val="bg1"/>
                </a:solidFill>
                <a:latin typeface="黑体" panose="02010609060101010101" charset="-122"/>
                <a:ea typeface="黑体" panose="02010609060101010101" charset="-122"/>
                <a:cs typeface="微软雅黑"/>
              </a:rPr>
              <a:t>加大财政投入力度</a:t>
            </a:r>
            <a:endParaRPr lang="zh-CN" altLang="en-US" sz="1400" dirty="0">
              <a:solidFill>
                <a:schemeClr val="bg1"/>
              </a:solidFill>
              <a:latin typeface="黑体" panose="02010609060101010101" charset="-122"/>
              <a:ea typeface="黑体" panose="02010609060101010101" charset="-122"/>
              <a:cs typeface="微软雅黑"/>
            </a:endParaRPr>
          </a:p>
        </p:txBody>
      </p:sp>
      <p:sp>
        <p:nvSpPr>
          <p:cNvPr id="225" name="object 17"/>
          <p:cNvSpPr txBox="true"/>
          <p:nvPr/>
        </p:nvSpPr>
        <p:spPr>
          <a:xfrm>
            <a:off x="3808022" y="6834019"/>
            <a:ext cx="2358265" cy="224229"/>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solidFill>
                  <a:schemeClr val="bg1"/>
                </a:solidFill>
                <a:latin typeface="黑体" panose="02010609060101010101" charset="-122"/>
                <a:ea typeface="黑体" panose="02010609060101010101" charset="-122"/>
                <a:cs typeface="微软雅黑"/>
              </a:rPr>
              <a:t>建立市场化运作机制</a:t>
            </a:r>
            <a:endParaRPr lang="zh-CN" altLang="en-US" sz="1400" dirty="0">
              <a:solidFill>
                <a:schemeClr val="bg1"/>
              </a:solidFill>
              <a:latin typeface="黑体" panose="02010609060101010101" charset="-122"/>
              <a:ea typeface="黑体" panose="02010609060101010101" charset="-122"/>
              <a:cs typeface="微软雅黑"/>
            </a:endParaRPr>
          </a:p>
        </p:txBody>
      </p:sp>
      <p:sp>
        <p:nvSpPr>
          <p:cNvPr id="226" name="object 17"/>
          <p:cNvSpPr txBox="true"/>
          <p:nvPr/>
        </p:nvSpPr>
        <p:spPr>
          <a:xfrm>
            <a:off x="1436345" y="7389222"/>
            <a:ext cx="2142902" cy="224229"/>
          </a:xfrm>
          <a:prstGeom prst="rect">
            <a:avLst/>
          </a:prstGeom>
        </p:spPr>
        <p:txBody>
          <a:bodyPr vert="horz" wrap="square" lIns="0" tIns="0" rIns="0" bIns="0" rtlCol="0">
            <a:spAutoFit/>
          </a:bodyPr>
          <a:lstStyle/>
          <a:p>
            <a:pPr marL="98425" marR="156845" indent="-6350" algn="ctr">
              <a:lnSpc>
                <a:spcPct val="120000"/>
              </a:lnSpc>
              <a:spcBef>
                <a:spcPts val="500"/>
              </a:spcBef>
            </a:pPr>
            <a:r>
              <a:rPr lang="zh-CN" altLang="en-US" sz="1400" dirty="0">
                <a:solidFill>
                  <a:schemeClr val="bg1"/>
                </a:solidFill>
                <a:latin typeface="黑体" panose="02010609060101010101" charset="-122"/>
                <a:ea typeface="黑体" panose="02010609060101010101" charset="-122"/>
                <a:cs typeface="微软雅黑"/>
              </a:rPr>
              <a:t>严格资金使用管理</a:t>
            </a:r>
            <a:endParaRPr lang="zh-CN" altLang="en-US" sz="1400" dirty="0">
              <a:solidFill>
                <a:schemeClr val="bg1"/>
              </a:solidFill>
              <a:latin typeface="黑体" panose="02010609060101010101" charset="-122"/>
              <a:ea typeface="黑体" panose="02010609060101010101" charset="-122"/>
              <a:cs typeface="微软雅黑"/>
            </a:endParaRPr>
          </a:p>
        </p:txBody>
      </p:sp>
      <p:sp>
        <p:nvSpPr>
          <p:cNvPr id="228" name="object 17"/>
          <p:cNvSpPr txBox="true"/>
          <p:nvPr/>
        </p:nvSpPr>
        <p:spPr>
          <a:xfrm>
            <a:off x="1268235" y="6790809"/>
            <a:ext cx="220993" cy="295466"/>
          </a:xfrm>
          <a:prstGeom prst="rect">
            <a:avLst/>
          </a:prstGeom>
        </p:spPr>
        <p:txBody>
          <a:bodyPr vert="horz" wrap="square" lIns="0" tIns="0" rIns="0" bIns="0" rtlCol="0">
            <a:spAutoFit/>
          </a:bodyPr>
          <a:lstStyle/>
          <a:p>
            <a:pPr marL="98425" marR="156845" indent="-6350" algn="ctr">
              <a:lnSpc>
                <a:spcPct val="120000"/>
              </a:lnSpc>
              <a:spcBef>
                <a:spcPts val="500"/>
              </a:spcBef>
            </a:pPr>
            <a:r>
              <a:rPr lang="en-US" altLang="zh-CN" sz="1600" dirty="0">
                <a:solidFill>
                  <a:schemeClr val="bg1"/>
                </a:solidFill>
                <a:latin typeface="黑体" panose="02010609060101010101" charset="-122"/>
                <a:ea typeface="黑体" panose="02010609060101010101" charset="-122"/>
                <a:cs typeface="微软雅黑"/>
              </a:rPr>
              <a:t>1</a:t>
            </a:r>
            <a:endParaRPr lang="zh-CN" altLang="en-US" sz="1600" dirty="0">
              <a:solidFill>
                <a:schemeClr val="bg1"/>
              </a:solidFill>
              <a:latin typeface="黑体" panose="02010609060101010101" charset="-122"/>
              <a:ea typeface="黑体" panose="02010609060101010101" charset="-122"/>
              <a:cs typeface="微软雅黑"/>
            </a:endParaRPr>
          </a:p>
        </p:txBody>
      </p:sp>
      <p:sp>
        <p:nvSpPr>
          <p:cNvPr id="229" name="object 17"/>
          <p:cNvSpPr txBox="true"/>
          <p:nvPr/>
        </p:nvSpPr>
        <p:spPr>
          <a:xfrm>
            <a:off x="3774159" y="6790809"/>
            <a:ext cx="220993" cy="295466"/>
          </a:xfrm>
          <a:prstGeom prst="rect">
            <a:avLst/>
          </a:prstGeom>
        </p:spPr>
        <p:txBody>
          <a:bodyPr vert="horz" wrap="square" lIns="0" tIns="0" rIns="0" bIns="0" rtlCol="0">
            <a:spAutoFit/>
          </a:bodyPr>
          <a:lstStyle/>
          <a:p>
            <a:pPr marL="98425" marR="156845" indent="-6350" algn="ctr">
              <a:lnSpc>
                <a:spcPct val="120000"/>
              </a:lnSpc>
              <a:spcBef>
                <a:spcPts val="500"/>
              </a:spcBef>
            </a:pPr>
            <a:r>
              <a:rPr lang="en-US" altLang="zh-CN" sz="1600" dirty="0">
                <a:solidFill>
                  <a:schemeClr val="bg1"/>
                </a:solidFill>
                <a:latin typeface="黑体" panose="02010609060101010101" charset="-122"/>
                <a:ea typeface="黑体" panose="02010609060101010101" charset="-122"/>
                <a:cs typeface="微软雅黑"/>
              </a:rPr>
              <a:t>2</a:t>
            </a:r>
            <a:endParaRPr lang="zh-CN" altLang="en-US" sz="1600" dirty="0">
              <a:solidFill>
                <a:schemeClr val="bg1"/>
              </a:solidFill>
              <a:latin typeface="黑体" panose="02010609060101010101" charset="-122"/>
              <a:ea typeface="黑体" panose="02010609060101010101" charset="-122"/>
              <a:cs typeface="微软雅黑"/>
            </a:endParaRPr>
          </a:p>
        </p:txBody>
      </p:sp>
      <p:sp>
        <p:nvSpPr>
          <p:cNvPr id="230" name="object 17"/>
          <p:cNvSpPr txBox="true"/>
          <p:nvPr/>
        </p:nvSpPr>
        <p:spPr>
          <a:xfrm>
            <a:off x="1268234" y="7340595"/>
            <a:ext cx="220993" cy="295466"/>
          </a:xfrm>
          <a:prstGeom prst="rect">
            <a:avLst/>
          </a:prstGeom>
        </p:spPr>
        <p:txBody>
          <a:bodyPr vert="horz" wrap="square" lIns="0" tIns="0" rIns="0" bIns="0" rtlCol="0">
            <a:spAutoFit/>
          </a:bodyPr>
          <a:lstStyle/>
          <a:p>
            <a:pPr marL="98425" marR="156845" indent="-6350" algn="ctr">
              <a:lnSpc>
                <a:spcPct val="120000"/>
              </a:lnSpc>
              <a:spcBef>
                <a:spcPts val="500"/>
              </a:spcBef>
            </a:pPr>
            <a:r>
              <a:rPr lang="en-US" altLang="zh-CN" sz="1600" dirty="0">
                <a:solidFill>
                  <a:schemeClr val="bg1"/>
                </a:solidFill>
                <a:latin typeface="黑体" panose="02010609060101010101" charset="-122"/>
                <a:ea typeface="黑体" panose="02010609060101010101" charset="-122"/>
                <a:cs typeface="微软雅黑"/>
              </a:rPr>
              <a:t>3</a:t>
            </a:r>
            <a:endParaRPr lang="zh-CN" altLang="en-US" sz="1600" dirty="0">
              <a:solidFill>
                <a:schemeClr val="bg1"/>
              </a:solidFill>
              <a:latin typeface="黑体" panose="02010609060101010101" charset="-122"/>
              <a:ea typeface="黑体" panose="02010609060101010101" charset="-122"/>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858000" cy="9906000"/>
          </a:xfrm>
          <a:custGeom>
            <a:avLst/>
            <a:gdLst/>
            <a:ahLst/>
            <a:cxnLst/>
            <a:rect l="l" t="t" r="r" b="b"/>
            <a:pathLst>
              <a:path w="6858000" h="9906000">
                <a:moveTo>
                  <a:pt x="6858000" y="9905997"/>
                </a:moveTo>
                <a:lnTo>
                  <a:pt x="6858000" y="0"/>
                </a:lnTo>
                <a:lnTo>
                  <a:pt x="0" y="0"/>
                </a:lnTo>
                <a:lnTo>
                  <a:pt x="0" y="9905997"/>
                </a:lnTo>
                <a:lnTo>
                  <a:pt x="6858000" y="9905997"/>
                </a:lnTo>
                <a:close/>
              </a:path>
            </a:pathLst>
          </a:custGeom>
          <a:solidFill>
            <a:schemeClr val="accent1">
              <a:lumMod val="60000"/>
              <a:lumOff val="40000"/>
            </a:schemeClr>
          </a:solidFill>
        </p:spPr>
        <p:txBody>
          <a:bodyPr wrap="square" lIns="0" tIns="0" rIns="0" bIns="0" rtlCol="0"/>
          <a:lstStyle/>
          <a:p/>
        </p:txBody>
      </p:sp>
      <p:sp>
        <p:nvSpPr>
          <p:cNvPr id="12" name="object 17"/>
          <p:cNvSpPr txBox="true"/>
          <p:nvPr/>
        </p:nvSpPr>
        <p:spPr>
          <a:xfrm>
            <a:off x="990600" y="2479093"/>
            <a:ext cx="5190134" cy="3477895"/>
          </a:xfrm>
          <a:prstGeom prst="rect">
            <a:avLst/>
          </a:prstGeom>
        </p:spPr>
        <p:txBody>
          <a:bodyPr vert="horz" wrap="square" lIns="0" tIns="0" rIns="0" bIns="0" rtlCol="0">
            <a:spAutoFit/>
          </a:bodyPr>
          <a:lstStyle/>
          <a:p>
            <a:pPr marL="98425" marR="156845" indent="-6350">
              <a:lnSpc>
                <a:spcPct val="150000"/>
              </a:lnSpc>
              <a:spcBef>
                <a:spcPts val="500"/>
              </a:spcBef>
            </a:pPr>
            <a:r>
              <a:rPr lang="zh-CN" altLang="en-US" b="1" dirty="0">
                <a:solidFill>
                  <a:schemeClr val="bg1"/>
                </a:solidFill>
                <a:latin typeface="Times New Roman" panose="02020603050405020304" pitchFamily="18" charset="0"/>
                <a:ea typeface="黑体" panose="02010609060101010101" charset="-122"/>
                <a:cs typeface="Times New Roman" panose="02020603050405020304" pitchFamily="18" charset="0"/>
              </a:rPr>
              <a:t>公示方式</a:t>
            </a:r>
            <a:endParaRPr lang="en-US" altLang="zh-CN" b="1"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98425" marR="156845" indent="349250">
              <a:lnSpc>
                <a:spcPct val="150000"/>
              </a:lnSpc>
              <a:spcBef>
                <a:spcPts val="500"/>
              </a:spcBef>
            </a:pP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朝阳市自然资源局门户网站 （</a:t>
            </a:r>
            <a:r>
              <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rPr>
              <a:t>http://zrzyj.chaoyang.gov.cn/</a:t>
            </a: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a:t>
            </a:r>
            <a:endPar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98425" marR="156845" indent="-6350">
              <a:lnSpc>
                <a:spcPct val="150000"/>
              </a:lnSpc>
              <a:spcBef>
                <a:spcPts val="500"/>
              </a:spcBef>
            </a:pPr>
            <a:r>
              <a:rPr lang="zh-CN" altLang="en-US" b="1" dirty="0">
                <a:solidFill>
                  <a:schemeClr val="bg1"/>
                </a:solidFill>
                <a:latin typeface="Times New Roman" panose="02020603050405020304" pitchFamily="18" charset="0"/>
                <a:ea typeface="黑体" panose="02010609060101010101" charset="-122"/>
                <a:cs typeface="Times New Roman" panose="02020603050405020304" pitchFamily="18" charset="0"/>
              </a:rPr>
              <a:t>公众意见提交途径</a:t>
            </a:r>
            <a:endParaRPr lang="en-US" altLang="zh-CN" b="1"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98425" marR="156845" indent="349250">
              <a:lnSpc>
                <a:spcPct val="150000"/>
              </a:lnSpc>
              <a:spcBef>
                <a:spcPts val="500"/>
              </a:spcBef>
            </a:pP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电子邮箱：</a:t>
            </a: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sym typeface="+mn-ea"/>
              </a:rPr>
              <a:t>cyszrjxx@163.com</a:t>
            </a:r>
            <a:endPar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447675" marR="156845">
              <a:lnSpc>
                <a:spcPct val="150000"/>
              </a:lnSpc>
              <a:spcBef>
                <a:spcPts val="500"/>
              </a:spcBef>
            </a:pP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邮寄地址：辽宁省朝阳市双塔区新华路一段</a:t>
            </a:r>
            <a:r>
              <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rPr>
              <a:t>90</a:t>
            </a: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号朝阳市自</a:t>
            </a:r>
            <a:r>
              <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rPr>
              <a:t>  </a:t>
            </a: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然资源局地质勘查管理科</a:t>
            </a:r>
            <a:endPar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447675" marR="156845">
              <a:lnSpc>
                <a:spcPct val="150000"/>
              </a:lnSpc>
              <a:spcBef>
                <a:spcPts val="500"/>
              </a:spcBef>
            </a:pP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邮	编：</a:t>
            </a:r>
            <a:r>
              <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rPr>
              <a:t>122000</a:t>
            </a:r>
            <a:endParaRPr lang="en-US" altLang="zh-CN" sz="1400" dirty="0">
              <a:solidFill>
                <a:schemeClr val="bg1"/>
              </a:solidFill>
              <a:latin typeface="Times New Roman" panose="02020603050405020304" pitchFamily="18" charset="0"/>
              <a:ea typeface="黑体" panose="02010609060101010101" charset="-122"/>
              <a:cs typeface="Times New Roman" panose="02020603050405020304" pitchFamily="18" charset="0"/>
            </a:endParaRPr>
          </a:p>
          <a:p>
            <a:pPr marL="447675" marR="156845">
              <a:lnSpc>
                <a:spcPct val="150000"/>
              </a:lnSpc>
              <a:spcBef>
                <a:spcPts val="500"/>
              </a:spcBef>
            </a:pPr>
            <a:r>
              <a:rPr lang="zh-CN" altLang="en-US" sz="1400" dirty="0">
                <a:solidFill>
                  <a:schemeClr val="bg1"/>
                </a:solidFill>
                <a:latin typeface="Times New Roman" panose="02020603050405020304" pitchFamily="18" charset="0"/>
                <a:ea typeface="黑体" panose="02010609060101010101" charset="-122"/>
                <a:cs typeface="Times New Roman" panose="02020603050405020304" pitchFamily="18" charset="0"/>
              </a:rPr>
              <a:t>（邮件标题或信封封面请</a:t>
            </a:r>
            <a:r>
              <a:rPr lang="zh-CN" altLang="en-US" sz="1400" dirty="0">
                <a:solidFill>
                  <a:schemeClr val="bg1"/>
                </a:solidFill>
                <a:latin typeface="黑体" panose="02010609060101010101" charset="-122"/>
                <a:ea typeface="黑体" panose="02010609060101010101" charset="-122"/>
                <a:cs typeface="微软雅黑"/>
              </a:rPr>
              <a:t>注明“朝阳市国土空间生态修复规划意见建议”字样）</a:t>
            </a:r>
            <a:endParaRPr lang="zh-CN" altLang="en-US" sz="1400" dirty="0">
              <a:solidFill>
                <a:schemeClr val="bg1"/>
              </a:solidFill>
              <a:latin typeface="黑体" panose="02010609060101010101" charset="-122"/>
              <a:ea typeface="黑体" panose="02010609060101010101" charset="-122"/>
              <a:cs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true"/>
          </p:cNvPicPr>
          <p:nvPr/>
        </p:nvPicPr>
        <p:blipFill rotWithShape="true">
          <a:blip r:embed="rId1"/>
          <a:srcRect r="53816"/>
          <a:stretch>
            <a:fillRect/>
          </a:stretch>
        </p:blipFill>
        <p:spPr>
          <a:xfrm>
            <a:off x="6743" y="0"/>
            <a:ext cx="6858001" cy="9906000"/>
          </a:xfrm>
          <a:prstGeom prst="rect">
            <a:avLst/>
          </a:prstGeom>
        </p:spPr>
      </p:pic>
      <p:sp>
        <p:nvSpPr>
          <p:cNvPr id="13" name="object 5"/>
          <p:cNvSpPr txBox="true"/>
          <p:nvPr/>
        </p:nvSpPr>
        <p:spPr>
          <a:xfrm>
            <a:off x="261176" y="2819400"/>
            <a:ext cx="6335645" cy="5760744"/>
          </a:xfrm>
          <a:prstGeom prst="rect">
            <a:avLst/>
          </a:prstGeom>
        </p:spPr>
        <p:txBody>
          <a:bodyPr vert="horz" wrap="square" lIns="0" tIns="0" rIns="0" bIns="0" rtlCol="0">
            <a:spAutoFit/>
          </a:bodyPr>
          <a:lstStyle/>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01 </a:t>
            </a:r>
            <a:r>
              <a:rPr lang="zh-CN" altLang="en-US" sz="2400" b="1" spc="20" dirty="0">
                <a:solidFill>
                  <a:schemeClr val="bg1"/>
                </a:solidFill>
                <a:latin typeface="黑体" panose="02010609060101010101" charset="-122"/>
                <a:ea typeface="黑体" panose="02010609060101010101" charset="-122"/>
                <a:cs typeface="微软雅黑"/>
              </a:rPr>
              <a:t>规划概述</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02 </a:t>
            </a:r>
            <a:r>
              <a:rPr lang="zh-CN" altLang="en-US" sz="2400" b="1" spc="20" dirty="0">
                <a:solidFill>
                  <a:schemeClr val="bg1"/>
                </a:solidFill>
                <a:latin typeface="黑体" panose="02010609060101010101" charset="-122"/>
                <a:ea typeface="黑体" panose="02010609060101010101" charset="-122"/>
                <a:cs typeface="微软雅黑"/>
              </a:rPr>
              <a:t>成效与问题</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03 </a:t>
            </a:r>
            <a:r>
              <a:rPr lang="zh-CN" altLang="en-US" sz="2400" b="1" spc="20" dirty="0">
                <a:solidFill>
                  <a:schemeClr val="bg1"/>
                </a:solidFill>
                <a:latin typeface="黑体" panose="02010609060101010101" charset="-122"/>
                <a:ea typeface="黑体" panose="02010609060101010101" charset="-122"/>
                <a:cs typeface="微软雅黑"/>
              </a:rPr>
              <a:t>规划目标</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04 </a:t>
            </a:r>
            <a:r>
              <a:rPr lang="zh-CN" altLang="en-US" sz="2400" b="1" spc="20" dirty="0">
                <a:solidFill>
                  <a:schemeClr val="bg1"/>
                </a:solidFill>
                <a:latin typeface="黑体" panose="02010609060101010101" charset="-122"/>
                <a:ea typeface="黑体" panose="02010609060101010101" charset="-122"/>
                <a:cs typeface="微软雅黑"/>
              </a:rPr>
              <a:t>总体布局</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05 </a:t>
            </a:r>
            <a:r>
              <a:rPr lang="zh-CN" altLang="en-US" sz="2400" b="1" spc="20" dirty="0">
                <a:solidFill>
                  <a:schemeClr val="bg1"/>
                </a:solidFill>
                <a:latin typeface="黑体" panose="02010609060101010101" charset="-122"/>
                <a:ea typeface="黑体" panose="02010609060101010101" charset="-122"/>
                <a:cs typeface="微软雅黑"/>
              </a:rPr>
              <a:t>重点任务</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06 </a:t>
            </a:r>
            <a:r>
              <a:rPr lang="zh-CN" altLang="en-US" sz="2400" b="1" spc="20" dirty="0">
                <a:solidFill>
                  <a:schemeClr val="bg1"/>
                </a:solidFill>
                <a:latin typeface="黑体" panose="02010609060101010101" charset="-122"/>
                <a:ea typeface="黑体" panose="02010609060101010101" charset="-122"/>
                <a:cs typeface="微软雅黑"/>
              </a:rPr>
              <a:t>重点工程</a:t>
            </a:r>
            <a:endParaRPr lang="en-US" altLang="zh-CN" sz="2400" b="1" spc="20" dirty="0">
              <a:solidFill>
                <a:schemeClr val="bg1"/>
              </a:solidFill>
              <a:latin typeface="黑体" panose="02010609060101010101" charset="-122"/>
              <a:ea typeface="黑体" panose="02010609060101010101" charset="-122"/>
              <a:cs typeface="微软雅黑"/>
            </a:endParaRPr>
          </a:p>
          <a:p>
            <a:pPr marL="12700" marR="154305" indent="324485" algn="just">
              <a:lnSpc>
                <a:spcPct val="229000"/>
              </a:lnSpc>
            </a:pPr>
            <a:r>
              <a:rPr lang="en-US" altLang="zh-CN" sz="2400" b="1" spc="20" dirty="0">
                <a:solidFill>
                  <a:schemeClr val="bg1"/>
                </a:solidFill>
                <a:latin typeface="黑体" panose="02010609060101010101" charset="-122"/>
                <a:ea typeface="黑体" panose="02010609060101010101" charset="-122"/>
                <a:cs typeface="微软雅黑"/>
              </a:rPr>
              <a:t>07 </a:t>
            </a:r>
            <a:r>
              <a:rPr lang="zh-CN" altLang="en-US" sz="2400" b="1" spc="20" dirty="0">
                <a:solidFill>
                  <a:schemeClr val="bg1"/>
                </a:solidFill>
                <a:latin typeface="黑体" panose="02010609060101010101" charset="-122"/>
                <a:ea typeface="黑体" panose="02010609060101010101" charset="-122"/>
                <a:cs typeface="微软雅黑"/>
              </a:rPr>
              <a:t>保障措施</a:t>
            </a:r>
            <a:endParaRPr lang="zh-CN" altLang="en-US" sz="2400" b="1" spc="20" dirty="0">
              <a:solidFill>
                <a:schemeClr val="bg1"/>
              </a:solidFill>
              <a:latin typeface="黑体" panose="02010609060101010101" charset="-122"/>
              <a:ea typeface="黑体" panose="02010609060101010101" charset="-122"/>
              <a:cs typeface="微软雅黑"/>
            </a:endParaRPr>
          </a:p>
        </p:txBody>
      </p:sp>
      <p:sp>
        <p:nvSpPr>
          <p:cNvPr id="20" name="object 2"/>
          <p:cNvSpPr txBox="true"/>
          <p:nvPr/>
        </p:nvSpPr>
        <p:spPr>
          <a:xfrm>
            <a:off x="658368" y="1424601"/>
            <a:ext cx="5541263" cy="615553"/>
          </a:xfrm>
          <a:prstGeom prst="rect">
            <a:avLst/>
          </a:prstGeom>
        </p:spPr>
        <p:txBody>
          <a:bodyPr vert="horz" wrap="square" lIns="0" tIns="0" rIns="0" bIns="0" rtlCol="0">
            <a:spAutoFit/>
          </a:bodyPr>
          <a:lstStyle>
            <a:lvl1pPr>
              <a:defRPr>
                <a:latin typeface="+mj-lt"/>
                <a:ea typeface="+mj-ea"/>
                <a:cs typeface="+mj-cs"/>
              </a:defRPr>
            </a:lvl1pPr>
          </a:lstStyle>
          <a:p>
            <a:pPr marL="54610"/>
            <a:r>
              <a:rPr lang="zh-CN" altLang="en-US" sz="4000" b="1" kern="0" dirty="0">
                <a:solidFill>
                  <a:schemeClr val="bg1"/>
                </a:solidFill>
                <a:latin typeface="微软雅黑" panose="020B0503020204020204" pitchFamily="34" charset="-122"/>
                <a:ea typeface="微软雅黑" panose="020B0503020204020204" pitchFamily="34" charset="-122"/>
              </a:rPr>
              <a:t>目录</a:t>
            </a:r>
            <a:r>
              <a:rPr lang="zh-CN" altLang="en-US" sz="4000" b="1" kern="0" spc="-20" dirty="0">
                <a:solidFill>
                  <a:schemeClr val="bg1"/>
                </a:solidFill>
                <a:latin typeface="微软雅黑" panose="020B0503020204020204" pitchFamily="34" charset="-122"/>
                <a:ea typeface="微软雅黑" panose="020B0503020204020204" pitchFamily="34" charset="-122"/>
              </a:rPr>
              <a:t> </a:t>
            </a:r>
            <a:r>
              <a:rPr lang="en-US" altLang="zh-CN" sz="4000" b="1" kern="0" dirty="0">
                <a:solidFill>
                  <a:schemeClr val="bg1"/>
                </a:solidFill>
                <a:latin typeface="微软雅黑" panose="020B0503020204020204" pitchFamily="34" charset="-122"/>
                <a:ea typeface="微软雅黑" panose="020B0503020204020204" pitchFamily="34" charset="-122"/>
              </a:rPr>
              <a:t>|</a:t>
            </a:r>
            <a:r>
              <a:rPr lang="zh-CN" altLang="en-US" sz="4000" b="1" kern="0" spc="-5" dirty="0">
                <a:solidFill>
                  <a:schemeClr val="bg1"/>
                </a:solidFill>
                <a:latin typeface="微软雅黑" panose="020B0503020204020204" pitchFamily="34" charset="-122"/>
                <a:ea typeface="微软雅黑" panose="020B0503020204020204" pitchFamily="34" charset="-122"/>
              </a:rPr>
              <a:t> </a:t>
            </a:r>
            <a:r>
              <a:rPr lang="en-US" altLang="zh-CN" sz="3200" b="1" kern="0" spc="-5" dirty="0">
                <a:solidFill>
                  <a:schemeClr val="bg1"/>
                </a:solidFill>
                <a:latin typeface="微软雅黑" panose="020B0503020204020204" pitchFamily="34" charset="-122"/>
                <a:ea typeface="微软雅黑" panose="020B0503020204020204" pitchFamily="34" charset="-122"/>
              </a:rPr>
              <a:t>CONTENTS</a:t>
            </a:r>
            <a:endParaRPr lang="en-US" sz="3200" b="1"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t="14773"/>
          <a:stretch>
            <a:fillRect/>
          </a:stretch>
        </p:blipFill>
        <p:spPr>
          <a:xfrm>
            <a:off x="-1" y="6019800"/>
            <a:ext cx="6858000" cy="3886200"/>
          </a:xfrm>
          <a:prstGeom prst="rect">
            <a:avLst/>
          </a:prstGeom>
        </p:spPr>
      </p:pic>
      <p:sp>
        <p:nvSpPr>
          <p:cNvPr id="2" name="object 2"/>
          <p:cNvSpPr txBox="true">
            <a:spLocks noGrp="true"/>
          </p:cNvSpPr>
          <p:nvPr>
            <p:ph type="title"/>
          </p:nvPr>
        </p:nvSpPr>
        <p:spPr>
          <a:xfrm>
            <a:off x="658368" y="611803"/>
            <a:ext cx="5541263" cy="492443"/>
          </a:xfrm>
          <a:prstGeom prst="rect">
            <a:avLst/>
          </a:prstGeom>
        </p:spPr>
        <p:txBody>
          <a:bodyPr vert="horz" wrap="square" lIns="0" tIns="0" rIns="0" bIns="0" rtlCol="0">
            <a:spAutoFit/>
          </a:bodyPr>
          <a:lstStyle/>
          <a:p>
            <a:pPr marL="54610">
              <a:lnSpc>
                <a:spcPct val="100000"/>
              </a:lnSpc>
            </a:pPr>
            <a:r>
              <a:rPr sz="3200" dirty="0">
                <a:solidFill>
                  <a:srgbClr val="1F487C"/>
                </a:solidFill>
              </a:rPr>
              <a:t>前言</a:t>
            </a:r>
            <a:r>
              <a:rPr sz="3200" spc="-20" dirty="0">
                <a:solidFill>
                  <a:srgbClr val="1F487C"/>
                </a:solidFill>
              </a:rPr>
              <a:t> </a:t>
            </a:r>
            <a:r>
              <a:rPr sz="3200" dirty="0">
                <a:solidFill>
                  <a:srgbClr val="1F487C"/>
                </a:solidFill>
              </a:rPr>
              <a:t>|</a:t>
            </a:r>
            <a:r>
              <a:rPr sz="3200" spc="-5" dirty="0">
                <a:solidFill>
                  <a:srgbClr val="1F487C"/>
                </a:solidFill>
              </a:rPr>
              <a:t> </a:t>
            </a:r>
            <a:r>
              <a:rPr sz="2400" spc="-5" dirty="0">
                <a:solidFill>
                  <a:srgbClr val="1F487C"/>
                </a:solidFill>
              </a:rPr>
              <a:t>PRE</a:t>
            </a:r>
            <a:r>
              <a:rPr sz="2400" spc="-145" dirty="0">
                <a:solidFill>
                  <a:srgbClr val="1F487C"/>
                </a:solidFill>
              </a:rPr>
              <a:t>F</a:t>
            </a:r>
            <a:r>
              <a:rPr sz="2400" spc="-50" dirty="0">
                <a:solidFill>
                  <a:srgbClr val="1F487C"/>
                </a:solidFill>
              </a:rPr>
              <a:t>A</a:t>
            </a:r>
            <a:r>
              <a:rPr sz="2400" spc="-5" dirty="0">
                <a:solidFill>
                  <a:srgbClr val="1F487C"/>
                </a:solidFill>
              </a:rPr>
              <a:t>CE</a:t>
            </a:r>
            <a:endParaRPr sz="2400" dirty="0"/>
          </a:p>
        </p:txBody>
      </p:sp>
      <p:sp>
        <p:nvSpPr>
          <p:cNvPr id="5" name="object 5"/>
          <p:cNvSpPr txBox="true"/>
          <p:nvPr/>
        </p:nvSpPr>
        <p:spPr>
          <a:xfrm>
            <a:off x="694371" y="1600200"/>
            <a:ext cx="5469255" cy="3900805"/>
          </a:xfrm>
          <a:prstGeom prst="rect">
            <a:avLst/>
          </a:prstGeom>
        </p:spPr>
        <p:txBody>
          <a:bodyPr vert="horz" wrap="square" lIns="0" tIns="0" rIns="0" bIns="0" rtlCol="0">
            <a:spAutoFit/>
          </a:bodyPr>
          <a:lstStyle/>
          <a:p>
            <a:pPr marL="12700" marR="154305" indent="324485" algn="just">
              <a:lnSpc>
                <a:spcPct val="150000"/>
              </a:lnSpc>
            </a:pPr>
            <a:r>
              <a:rPr lang="zh-CN" altLang="en-US" sz="1300" spc="20" dirty="0">
                <a:latin typeface="黑体" panose="02010609060101010101" charset="-122"/>
                <a:ea typeface="黑体" panose="02010609060101010101" charset="-122"/>
                <a:cs typeface="微软雅黑"/>
              </a:rPr>
              <a:t>为进一步深入贯彻落实习近平生态文明思想，牢固树立绿水青山就是金山银山的理念，统筹构建新时代朝阳市山水林田湖草沙生命共同体，部署和有效实施重要生态系统保护和修复重大工程，提升朝阳市国土空间生态品质，在省委、省政府和市委、市政府的领导和大力支持下，朝阳市自然资源局在广泛听取意见的基础上，组织编制了</a:t>
            </a: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朝阳市国土空间生态修复规划（</a:t>
            </a:r>
            <a:r>
              <a:rPr lang="en-US" altLang="zh-CN" sz="1300" spc="20" dirty="0">
                <a:latin typeface="黑体" panose="02010609060101010101" charset="-122"/>
                <a:ea typeface="黑体" panose="02010609060101010101" charset="-122"/>
                <a:cs typeface="微软雅黑"/>
              </a:rPr>
              <a:t>2021-2035</a:t>
            </a:r>
            <a:r>
              <a:rPr lang="zh-CN" altLang="en-US" sz="1300" spc="20" dirty="0">
                <a:latin typeface="黑体" panose="02010609060101010101" charset="-122"/>
                <a:ea typeface="黑体" panose="02010609060101010101" charset="-122"/>
                <a:cs typeface="微软雅黑"/>
              </a:rPr>
              <a:t>年）</a:t>
            </a: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a:t>
            </a:r>
            <a:endParaRPr lang="zh-CN" altLang="en-US" sz="1300" spc="20" dirty="0">
              <a:latin typeface="黑体" panose="02010609060101010101" charset="-122"/>
              <a:ea typeface="黑体" panose="02010609060101010101" charset="-122"/>
              <a:cs typeface="微软雅黑"/>
            </a:endParaRPr>
          </a:p>
          <a:p>
            <a:pPr marL="12700" marR="154305" indent="324485" algn="just">
              <a:lnSpc>
                <a:spcPct val="150000"/>
              </a:lnSpc>
            </a:pP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规划</a:t>
            </a: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分析了当前朝阳市生态修复的现状和形势，总结回顾了“十三五”期间全市生态修复工作成效与不足，深入分析了全市生态修复存在的主要问题、面临的挑战与机遇，研究提出</a:t>
            </a:r>
            <a:r>
              <a:rPr lang="en-US" altLang="zh-CN" sz="1300" spc="20" dirty="0">
                <a:latin typeface="黑体" panose="02010609060101010101" charset="-122"/>
                <a:ea typeface="黑体" panose="02010609060101010101" charset="-122"/>
                <a:cs typeface="微软雅黑"/>
              </a:rPr>
              <a:t>2021-2035</a:t>
            </a:r>
            <a:r>
              <a:rPr lang="zh-CN" altLang="en-US" sz="1300" spc="20" dirty="0">
                <a:latin typeface="黑体" panose="02010609060101010101" charset="-122"/>
                <a:ea typeface="黑体" panose="02010609060101010101" charset="-122"/>
                <a:cs typeface="微软雅黑"/>
              </a:rPr>
              <a:t>年全市国土空间生态修复的指导思想、主要目标、战略格局、重点任务和重点措施。</a:t>
            </a:r>
            <a:endParaRPr lang="zh-CN" altLang="en-US" sz="1300" spc="20" dirty="0">
              <a:latin typeface="黑体" panose="02010609060101010101" charset="-122"/>
              <a:ea typeface="黑体" panose="02010609060101010101" charset="-122"/>
              <a:cs typeface="微软雅黑"/>
            </a:endParaRPr>
          </a:p>
          <a:p>
            <a:pPr marL="12700" marR="154305" indent="324485" algn="just">
              <a:lnSpc>
                <a:spcPct val="150000"/>
              </a:lnSpc>
            </a:pP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规划</a:t>
            </a:r>
            <a:r>
              <a:rPr lang="en-US" altLang="zh-CN" sz="1300" spc="20" dirty="0">
                <a:latin typeface="黑体" panose="02010609060101010101" charset="-122"/>
                <a:ea typeface="黑体" panose="02010609060101010101" charset="-122"/>
                <a:cs typeface="微软雅黑"/>
              </a:rPr>
              <a:t>》</a:t>
            </a:r>
            <a:r>
              <a:rPr lang="zh-CN" altLang="en-US" sz="1300" spc="20" dirty="0">
                <a:latin typeface="黑体" panose="02010609060101010101" charset="-122"/>
                <a:ea typeface="黑体" panose="02010609060101010101" charset="-122"/>
                <a:cs typeface="微软雅黑"/>
              </a:rPr>
              <a:t>是对朝阳市域国土空间生态修复活动的总体谋划和科学设计，是朝阳市当前和今后一段时期内开展生态保护修复活动的指导性、纲领性文件，是编制和实施有关重大工程建设规划的主要依据。</a:t>
            </a:r>
            <a:endParaRPr lang="zh-CN" altLang="en-US" sz="1300" spc="20" dirty="0">
              <a:latin typeface="黑体" panose="02010609060101010101" charset="-122"/>
              <a:ea typeface="黑体" panose="02010609060101010101" charset="-122"/>
              <a:cs typeface="微软雅黑"/>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01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规划概述</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2"/>
          <p:cNvSpPr/>
          <p:nvPr/>
        </p:nvSpPr>
        <p:spPr>
          <a:xfrm>
            <a:off x="679108" y="1478472"/>
            <a:ext cx="4479290" cy="654006"/>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ln w="12700">
            <a:solidFill>
              <a:srgbClr val="00B050"/>
            </a:solidFill>
            <a:prstDash val="lgDash"/>
          </a:ln>
        </p:spPr>
        <p:txBody>
          <a:bodyPr wrap="square" lIns="0" tIns="0" rIns="0" bIns="0" rtlCol="0"/>
          <a:lstStyle/>
          <a:p/>
        </p:txBody>
      </p:sp>
      <p:sp>
        <p:nvSpPr>
          <p:cNvPr id="33" name="object 3"/>
          <p:cNvSpPr/>
          <p:nvPr/>
        </p:nvSpPr>
        <p:spPr>
          <a:xfrm>
            <a:off x="670726" y="1246063"/>
            <a:ext cx="2161540" cy="352425"/>
          </a:xfrm>
          <a:custGeom>
            <a:avLst/>
            <a:gdLst/>
            <a:ahLst/>
            <a:cxnLst/>
            <a:rect l="l" t="t" r="r" b="b"/>
            <a:pathLst>
              <a:path w="2161540" h="352425">
                <a:moveTo>
                  <a:pt x="1800860" y="0"/>
                </a:moveTo>
                <a:lnTo>
                  <a:pt x="360171" y="0"/>
                </a:lnTo>
                <a:lnTo>
                  <a:pt x="330637" y="186"/>
                </a:lnTo>
                <a:lnTo>
                  <a:pt x="273630" y="1632"/>
                </a:lnTo>
                <a:lnTo>
                  <a:pt x="219991" y="4413"/>
                </a:lnTo>
                <a:lnTo>
                  <a:pt x="170464" y="8413"/>
                </a:lnTo>
                <a:lnTo>
                  <a:pt x="125790" y="13517"/>
                </a:lnTo>
                <a:lnTo>
                  <a:pt x="86711" y="19608"/>
                </a:lnTo>
                <a:lnTo>
                  <a:pt x="40208" y="30343"/>
                </a:lnTo>
                <a:lnTo>
                  <a:pt x="4715" y="47032"/>
                </a:lnTo>
                <a:lnTo>
                  <a:pt x="0" y="56133"/>
                </a:lnTo>
                <a:lnTo>
                  <a:pt x="0" y="295909"/>
                </a:lnTo>
                <a:lnTo>
                  <a:pt x="40208" y="321700"/>
                </a:lnTo>
                <a:lnTo>
                  <a:pt x="86711" y="332435"/>
                </a:lnTo>
                <a:lnTo>
                  <a:pt x="125790" y="338526"/>
                </a:lnTo>
                <a:lnTo>
                  <a:pt x="170464" y="343630"/>
                </a:lnTo>
                <a:lnTo>
                  <a:pt x="219991" y="347630"/>
                </a:lnTo>
                <a:lnTo>
                  <a:pt x="273630" y="350411"/>
                </a:lnTo>
                <a:lnTo>
                  <a:pt x="330637" y="351857"/>
                </a:lnTo>
                <a:lnTo>
                  <a:pt x="360171" y="352044"/>
                </a:lnTo>
                <a:lnTo>
                  <a:pt x="1800860" y="352044"/>
                </a:lnTo>
                <a:lnTo>
                  <a:pt x="1859273" y="351308"/>
                </a:lnTo>
                <a:lnTo>
                  <a:pt x="1914688" y="349180"/>
                </a:lnTo>
                <a:lnTo>
                  <a:pt x="1966364" y="345775"/>
                </a:lnTo>
                <a:lnTo>
                  <a:pt x="2013557" y="341209"/>
                </a:lnTo>
                <a:lnTo>
                  <a:pt x="2055526" y="335597"/>
                </a:lnTo>
                <a:lnTo>
                  <a:pt x="2107061" y="325472"/>
                </a:lnTo>
                <a:lnTo>
                  <a:pt x="2150562" y="309395"/>
                </a:lnTo>
                <a:lnTo>
                  <a:pt x="2161031" y="295909"/>
                </a:lnTo>
                <a:lnTo>
                  <a:pt x="2161031" y="56133"/>
                </a:lnTo>
                <a:lnTo>
                  <a:pt x="2120823" y="30343"/>
                </a:lnTo>
                <a:lnTo>
                  <a:pt x="2074320" y="19608"/>
                </a:lnTo>
                <a:lnTo>
                  <a:pt x="2035241" y="13517"/>
                </a:lnTo>
                <a:lnTo>
                  <a:pt x="1990567" y="8413"/>
                </a:lnTo>
                <a:lnTo>
                  <a:pt x="1941040" y="4413"/>
                </a:lnTo>
                <a:lnTo>
                  <a:pt x="1887401" y="1632"/>
                </a:lnTo>
                <a:lnTo>
                  <a:pt x="1830394" y="186"/>
                </a:lnTo>
                <a:lnTo>
                  <a:pt x="1800860" y="0"/>
                </a:lnTo>
                <a:close/>
              </a:path>
            </a:pathLst>
          </a:custGeom>
          <a:solidFill>
            <a:srgbClr val="00B050"/>
          </a:solidFill>
        </p:spPr>
        <p:txBody>
          <a:bodyPr wrap="square" lIns="0" tIns="0" rIns="0" bIns="0" rtlCol="0"/>
          <a:lstStyle/>
          <a:p>
            <a:endParaRPr i="1"/>
          </a:p>
        </p:txBody>
      </p:sp>
      <p:sp>
        <p:nvSpPr>
          <p:cNvPr id="34" name="object 4"/>
          <p:cNvSpPr/>
          <p:nvPr/>
        </p:nvSpPr>
        <p:spPr>
          <a:xfrm>
            <a:off x="670726" y="1246063"/>
            <a:ext cx="2847659" cy="352425"/>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i="1"/>
          </a:p>
        </p:txBody>
      </p:sp>
      <p:sp>
        <p:nvSpPr>
          <p:cNvPr id="44" name="object 17"/>
          <p:cNvSpPr txBox="true"/>
          <p:nvPr/>
        </p:nvSpPr>
        <p:spPr>
          <a:xfrm>
            <a:off x="555430" y="1281804"/>
            <a:ext cx="3115355"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zh-CN" altLang="en-US" sz="1600" spc="-145" dirty="0">
                <a:solidFill>
                  <a:srgbClr val="FFFFFF"/>
                </a:solidFill>
                <a:latin typeface="黑体" panose="02010609060101010101" charset="-122"/>
                <a:ea typeface="黑体" panose="02010609060101010101" charset="-122"/>
                <a:cs typeface="Cambria"/>
              </a:rPr>
              <a:t>战略引领，科学编制</a:t>
            </a:r>
            <a:endParaRPr sz="1200" dirty="0">
              <a:latin typeface="黑体" panose="02010609060101010101" charset="-122"/>
              <a:ea typeface="黑体" panose="02010609060101010101" charset="-122"/>
              <a:cs typeface="微软雅黑"/>
            </a:endParaRPr>
          </a:p>
        </p:txBody>
      </p:sp>
      <p:sp>
        <p:nvSpPr>
          <p:cNvPr id="58" name="object 5"/>
          <p:cNvSpPr txBox="true"/>
          <p:nvPr/>
        </p:nvSpPr>
        <p:spPr>
          <a:xfrm>
            <a:off x="679108" y="431355"/>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1.1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基本原则</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sp>
        <p:nvSpPr>
          <p:cNvPr id="63" name="object 17"/>
          <p:cNvSpPr txBox="true"/>
          <p:nvPr/>
        </p:nvSpPr>
        <p:spPr>
          <a:xfrm>
            <a:off x="776240" y="1657348"/>
            <a:ext cx="4382158" cy="441960"/>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坚持人与自然和谐共生和节约优先、保护优先、自然恢复为主的方针，保证生态安全、突出生态功能、统筹安排规划。</a:t>
            </a:r>
            <a:endParaRPr sz="1200" dirty="0">
              <a:latin typeface="黑体" panose="02010609060101010101" charset="-122"/>
              <a:ea typeface="黑体" panose="02010609060101010101" charset="-122"/>
              <a:cs typeface="微软雅黑"/>
            </a:endParaRPr>
          </a:p>
        </p:txBody>
      </p:sp>
      <p:sp>
        <p:nvSpPr>
          <p:cNvPr id="65" name="object 2"/>
          <p:cNvSpPr/>
          <p:nvPr/>
        </p:nvSpPr>
        <p:spPr>
          <a:xfrm>
            <a:off x="670726" y="2591213"/>
            <a:ext cx="4479290" cy="654006"/>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ln w="12700">
            <a:solidFill>
              <a:srgbClr val="00B050"/>
            </a:solidFill>
            <a:prstDash val="lgDash"/>
          </a:ln>
        </p:spPr>
        <p:txBody>
          <a:bodyPr wrap="square" lIns="0" tIns="0" rIns="0" bIns="0" rtlCol="0"/>
          <a:lstStyle/>
          <a:p/>
        </p:txBody>
      </p:sp>
      <p:sp>
        <p:nvSpPr>
          <p:cNvPr id="66" name="object 3"/>
          <p:cNvSpPr/>
          <p:nvPr/>
        </p:nvSpPr>
        <p:spPr>
          <a:xfrm>
            <a:off x="662344" y="2358804"/>
            <a:ext cx="2161540" cy="352425"/>
          </a:xfrm>
          <a:custGeom>
            <a:avLst/>
            <a:gdLst/>
            <a:ahLst/>
            <a:cxnLst/>
            <a:rect l="l" t="t" r="r" b="b"/>
            <a:pathLst>
              <a:path w="2161540" h="352425">
                <a:moveTo>
                  <a:pt x="1800860" y="0"/>
                </a:moveTo>
                <a:lnTo>
                  <a:pt x="360171" y="0"/>
                </a:lnTo>
                <a:lnTo>
                  <a:pt x="330637" y="186"/>
                </a:lnTo>
                <a:lnTo>
                  <a:pt x="273630" y="1632"/>
                </a:lnTo>
                <a:lnTo>
                  <a:pt x="219991" y="4413"/>
                </a:lnTo>
                <a:lnTo>
                  <a:pt x="170464" y="8413"/>
                </a:lnTo>
                <a:lnTo>
                  <a:pt x="125790" y="13517"/>
                </a:lnTo>
                <a:lnTo>
                  <a:pt x="86711" y="19608"/>
                </a:lnTo>
                <a:lnTo>
                  <a:pt x="40208" y="30343"/>
                </a:lnTo>
                <a:lnTo>
                  <a:pt x="4715" y="47032"/>
                </a:lnTo>
                <a:lnTo>
                  <a:pt x="0" y="56133"/>
                </a:lnTo>
                <a:lnTo>
                  <a:pt x="0" y="295909"/>
                </a:lnTo>
                <a:lnTo>
                  <a:pt x="40208" y="321700"/>
                </a:lnTo>
                <a:lnTo>
                  <a:pt x="86711" y="332435"/>
                </a:lnTo>
                <a:lnTo>
                  <a:pt x="125790" y="338526"/>
                </a:lnTo>
                <a:lnTo>
                  <a:pt x="170464" y="343630"/>
                </a:lnTo>
                <a:lnTo>
                  <a:pt x="219991" y="347630"/>
                </a:lnTo>
                <a:lnTo>
                  <a:pt x="273630" y="350411"/>
                </a:lnTo>
                <a:lnTo>
                  <a:pt x="330637" y="351857"/>
                </a:lnTo>
                <a:lnTo>
                  <a:pt x="360171" y="352044"/>
                </a:lnTo>
                <a:lnTo>
                  <a:pt x="1800860" y="352044"/>
                </a:lnTo>
                <a:lnTo>
                  <a:pt x="1859273" y="351308"/>
                </a:lnTo>
                <a:lnTo>
                  <a:pt x="1914688" y="349180"/>
                </a:lnTo>
                <a:lnTo>
                  <a:pt x="1966364" y="345775"/>
                </a:lnTo>
                <a:lnTo>
                  <a:pt x="2013557" y="341209"/>
                </a:lnTo>
                <a:lnTo>
                  <a:pt x="2055526" y="335597"/>
                </a:lnTo>
                <a:lnTo>
                  <a:pt x="2107061" y="325472"/>
                </a:lnTo>
                <a:lnTo>
                  <a:pt x="2150562" y="309395"/>
                </a:lnTo>
                <a:lnTo>
                  <a:pt x="2161031" y="295909"/>
                </a:lnTo>
                <a:lnTo>
                  <a:pt x="2161031" y="56133"/>
                </a:lnTo>
                <a:lnTo>
                  <a:pt x="2120823" y="30343"/>
                </a:lnTo>
                <a:lnTo>
                  <a:pt x="2074320" y="19608"/>
                </a:lnTo>
                <a:lnTo>
                  <a:pt x="2035241" y="13517"/>
                </a:lnTo>
                <a:lnTo>
                  <a:pt x="1990567" y="8413"/>
                </a:lnTo>
                <a:lnTo>
                  <a:pt x="1941040" y="4413"/>
                </a:lnTo>
                <a:lnTo>
                  <a:pt x="1887401" y="1632"/>
                </a:lnTo>
                <a:lnTo>
                  <a:pt x="1830394" y="186"/>
                </a:lnTo>
                <a:lnTo>
                  <a:pt x="1800860" y="0"/>
                </a:lnTo>
                <a:close/>
              </a:path>
            </a:pathLst>
          </a:custGeom>
          <a:solidFill>
            <a:srgbClr val="00B050"/>
          </a:solidFill>
        </p:spPr>
        <p:txBody>
          <a:bodyPr wrap="square" lIns="0" tIns="0" rIns="0" bIns="0" rtlCol="0"/>
          <a:lstStyle/>
          <a:p>
            <a:endParaRPr i="1"/>
          </a:p>
        </p:txBody>
      </p:sp>
      <p:sp>
        <p:nvSpPr>
          <p:cNvPr id="67" name="object 4"/>
          <p:cNvSpPr/>
          <p:nvPr/>
        </p:nvSpPr>
        <p:spPr>
          <a:xfrm>
            <a:off x="662344" y="2358804"/>
            <a:ext cx="2847659" cy="352425"/>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i="1"/>
          </a:p>
        </p:txBody>
      </p:sp>
      <p:sp>
        <p:nvSpPr>
          <p:cNvPr id="69" name="object 2"/>
          <p:cNvSpPr/>
          <p:nvPr/>
        </p:nvSpPr>
        <p:spPr>
          <a:xfrm>
            <a:off x="679532" y="3756929"/>
            <a:ext cx="4479290" cy="654006"/>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ln w="12700">
            <a:solidFill>
              <a:srgbClr val="00B050"/>
            </a:solidFill>
            <a:prstDash val="lgDash"/>
          </a:ln>
        </p:spPr>
        <p:txBody>
          <a:bodyPr wrap="square" lIns="0" tIns="0" rIns="0" bIns="0" rtlCol="0"/>
          <a:lstStyle/>
          <a:p/>
        </p:txBody>
      </p:sp>
      <p:sp>
        <p:nvSpPr>
          <p:cNvPr id="70" name="object 3"/>
          <p:cNvSpPr/>
          <p:nvPr/>
        </p:nvSpPr>
        <p:spPr>
          <a:xfrm>
            <a:off x="671150" y="3524520"/>
            <a:ext cx="2161540" cy="352425"/>
          </a:xfrm>
          <a:custGeom>
            <a:avLst/>
            <a:gdLst/>
            <a:ahLst/>
            <a:cxnLst/>
            <a:rect l="l" t="t" r="r" b="b"/>
            <a:pathLst>
              <a:path w="2161540" h="352425">
                <a:moveTo>
                  <a:pt x="1800860" y="0"/>
                </a:moveTo>
                <a:lnTo>
                  <a:pt x="360171" y="0"/>
                </a:lnTo>
                <a:lnTo>
                  <a:pt x="330637" y="186"/>
                </a:lnTo>
                <a:lnTo>
                  <a:pt x="273630" y="1632"/>
                </a:lnTo>
                <a:lnTo>
                  <a:pt x="219991" y="4413"/>
                </a:lnTo>
                <a:lnTo>
                  <a:pt x="170464" y="8413"/>
                </a:lnTo>
                <a:lnTo>
                  <a:pt x="125790" y="13517"/>
                </a:lnTo>
                <a:lnTo>
                  <a:pt x="86711" y="19608"/>
                </a:lnTo>
                <a:lnTo>
                  <a:pt x="40208" y="30343"/>
                </a:lnTo>
                <a:lnTo>
                  <a:pt x="4715" y="47032"/>
                </a:lnTo>
                <a:lnTo>
                  <a:pt x="0" y="56133"/>
                </a:lnTo>
                <a:lnTo>
                  <a:pt x="0" y="295909"/>
                </a:lnTo>
                <a:lnTo>
                  <a:pt x="40208" y="321700"/>
                </a:lnTo>
                <a:lnTo>
                  <a:pt x="86711" y="332435"/>
                </a:lnTo>
                <a:lnTo>
                  <a:pt x="125790" y="338526"/>
                </a:lnTo>
                <a:lnTo>
                  <a:pt x="170464" y="343630"/>
                </a:lnTo>
                <a:lnTo>
                  <a:pt x="219991" y="347630"/>
                </a:lnTo>
                <a:lnTo>
                  <a:pt x="273630" y="350411"/>
                </a:lnTo>
                <a:lnTo>
                  <a:pt x="330637" y="351857"/>
                </a:lnTo>
                <a:lnTo>
                  <a:pt x="360171" y="352044"/>
                </a:lnTo>
                <a:lnTo>
                  <a:pt x="1800860" y="352044"/>
                </a:lnTo>
                <a:lnTo>
                  <a:pt x="1859273" y="351308"/>
                </a:lnTo>
                <a:lnTo>
                  <a:pt x="1914688" y="349180"/>
                </a:lnTo>
                <a:lnTo>
                  <a:pt x="1966364" y="345775"/>
                </a:lnTo>
                <a:lnTo>
                  <a:pt x="2013557" y="341209"/>
                </a:lnTo>
                <a:lnTo>
                  <a:pt x="2055526" y="335597"/>
                </a:lnTo>
                <a:lnTo>
                  <a:pt x="2107061" y="325472"/>
                </a:lnTo>
                <a:lnTo>
                  <a:pt x="2150562" y="309395"/>
                </a:lnTo>
                <a:lnTo>
                  <a:pt x="2161031" y="295909"/>
                </a:lnTo>
                <a:lnTo>
                  <a:pt x="2161031" y="56133"/>
                </a:lnTo>
                <a:lnTo>
                  <a:pt x="2120823" y="30343"/>
                </a:lnTo>
                <a:lnTo>
                  <a:pt x="2074320" y="19608"/>
                </a:lnTo>
                <a:lnTo>
                  <a:pt x="2035241" y="13517"/>
                </a:lnTo>
                <a:lnTo>
                  <a:pt x="1990567" y="8413"/>
                </a:lnTo>
                <a:lnTo>
                  <a:pt x="1941040" y="4413"/>
                </a:lnTo>
                <a:lnTo>
                  <a:pt x="1887401" y="1632"/>
                </a:lnTo>
                <a:lnTo>
                  <a:pt x="1830394" y="186"/>
                </a:lnTo>
                <a:lnTo>
                  <a:pt x="1800860" y="0"/>
                </a:lnTo>
                <a:close/>
              </a:path>
            </a:pathLst>
          </a:custGeom>
          <a:solidFill>
            <a:srgbClr val="00B050"/>
          </a:solidFill>
        </p:spPr>
        <p:txBody>
          <a:bodyPr wrap="square" lIns="0" tIns="0" rIns="0" bIns="0" rtlCol="0"/>
          <a:lstStyle/>
          <a:p>
            <a:endParaRPr i="1"/>
          </a:p>
        </p:txBody>
      </p:sp>
      <p:sp>
        <p:nvSpPr>
          <p:cNvPr id="71" name="object 4"/>
          <p:cNvSpPr/>
          <p:nvPr/>
        </p:nvSpPr>
        <p:spPr>
          <a:xfrm>
            <a:off x="671150" y="3524520"/>
            <a:ext cx="2847659" cy="352425"/>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i="1"/>
          </a:p>
        </p:txBody>
      </p:sp>
      <p:sp>
        <p:nvSpPr>
          <p:cNvPr id="72" name="object 17"/>
          <p:cNvSpPr txBox="true"/>
          <p:nvPr/>
        </p:nvSpPr>
        <p:spPr>
          <a:xfrm>
            <a:off x="555854" y="3560261"/>
            <a:ext cx="3115355" cy="245745"/>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zh-CN" altLang="en-US" sz="1600" spc="-145" dirty="0">
                <a:solidFill>
                  <a:srgbClr val="FFFFFF"/>
                </a:solidFill>
                <a:latin typeface="黑体" panose="02010609060101010101" charset="-122"/>
                <a:ea typeface="黑体" panose="02010609060101010101" charset="-122"/>
                <a:cs typeface="Cambria"/>
              </a:rPr>
              <a:t>统筹协调，突出整体</a:t>
            </a:r>
            <a:endParaRPr sz="1200" dirty="0">
              <a:latin typeface="黑体" panose="02010609060101010101" charset="-122"/>
              <a:ea typeface="黑体" panose="02010609060101010101" charset="-122"/>
              <a:cs typeface="微软雅黑"/>
            </a:endParaRPr>
          </a:p>
        </p:txBody>
      </p:sp>
      <p:sp>
        <p:nvSpPr>
          <p:cNvPr id="73" name="object 2"/>
          <p:cNvSpPr/>
          <p:nvPr/>
        </p:nvSpPr>
        <p:spPr>
          <a:xfrm>
            <a:off x="670726" y="4896679"/>
            <a:ext cx="4479290" cy="654006"/>
          </a:xfrm>
          <a:custGeom>
            <a:avLst/>
            <a:gdLst/>
            <a:ahLst/>
            <a:cxnLst/>
            <a:rect l="l" t="t" r="r" b="b"/>
            <a:pathLst>
              <a:path w="4479290" h="1050289">
                <a:moveTo>
                  <a:pt x="4479035" y="175006"/>
                </a:moveTo>
                <a:lnTo>
                  <a:pt x="4479035" y="875030"/>
                </a:lnTo>
                <a:lnTo>
                  <a:pt x="4478400" y="889382"/>
                </a:lnTo>
                <a:lnTo>
                  <a:pt x="4469260" y="930343"/>
                </a:lnTo>
                <a:lnTo>
                  <a:pt x="4450305" y="967212"/>
                </a:lnTo>
                <a:lnTo>
                  <a:pt x="4422870" y="998775"/>
                </a:lnTo>
                <a:lnTo>
                  <a:pt x="4388285" y="1023814"/>
                </a:lnTo>
                <a:lnTo>
                  <a:pt x="4347882" y="1041113"/>
                </a:lnTo>
                <a:lnTo>
                  <a:pt x="4302994" y="1049455"/>
                </a:lnTo>
                <a:lnTo>
                  <a:pt x="4287266" y="1050036"/>
                </a:lnTo>
                <a:lnTo>
                  <a:pt x="0" y="1050036"/>
                </a:lnTo>
                <a:lnTo>
                  <a:pt x="0" y="0"/>
                </a:lnTo>
                <a:lnTo>
                  <a:pt x="4287266" y="0"/>
                </a:lnTo>
                <a:lnTo>
                  <a:pt x="4302994" y="580"/>
                </a:lnTo>
                <a:lnTo>
                  <a:pt x="4347882" y="8922"/>
                </a:lnTo>
                <a:lnTo>
                  <a:pt x="4388285" y="26221"/>
                </a:lnTo>
                <a:lnTo>
                  <a:pt x="4422870" y="51260"/>
                </a:lnTo>
                <a:lnTo>
                  <a:pt x="4450305" y="82823"/>
                </a:lnTo>
                <a:lnTo>
                  <a:pt x="4469260" y="119692"/>
                </a:lnTo>
                <a:lnTo>
                  <a:pt x="4478400" y="160653"/>
                </a:lnTo>
                <a:lnTo>
                  <a:pt x="4479035" y="175006"/>
                </a:lnTo>
                <a:close/>
              </a:path>
            </a:pathLst>
          </a:custGeom>
          <a:ln w="12700">
            <a:solidFill>
              <a:srgbClr val="00B050"/>
            </a:solidFill>
            <a:prstDash val="lgDash"/>
          </a:ln>
        </p:spPr>
        <p:txBody>
          <a:bodyPr wrap="square" lIns="0" tIns="0" rIns="0" bIns="0" rtlCol="0"/>
          <a:lstStyle/>
          <a:p/>
        </p:txBody>
      </p:sp>
      <p:sp>
        <p:nvSpPr>
          <p:cNvPr id="74" name="object 3"/>
          <p:cNvSpPr/>
          <p:nvPr/>
        </p:nvSpPr>
        <p:spPr>
          <a:xfrm>
            <a:off x="662344" y="4664270"/>
            <a:ext cx="2161540" cy="352425"/>
          </a:xfrm>
          <a:custGeom>
            <a:avLst/>
            <a:gdLst/>
            <a:ahLst/>
            <a:cxnLst/>
            <a:rect l="l" t="t" r="r" b="b"/>
            <a:pathLst>
              <a:path w="2161540" h="352425">
                <a:moveTo>
                  <a:pt x="1800860" y="0"/>
                </a:moveTo>
                <a:lnTo>
                  <a:pt x="360171" y="0"/>
                </a:lnTo>
                <a:lnTo>
                  <a:pt x="330637" y="186"/>
                </a:lnTo>
                <a:lnTo>
                  <a:pt x="273630" y="1632"/>
                </a:lnTo>
                <a:lnTo>
                  <a:pt x="219991" y="4413"/>
                </a:lnTo>
                <a:lnTo>
                  <a:pt x="170464" y="8413"/>
                </a:lnTo>
                <a:lnTo>
                  <a:pt x="125790" y="13517"/>
                </a:lnTo>
                <a:lnTo>
                  <a:pt x="86711" y="19608"/>
                </a:lnTo>
                <a:lnTo>
                  <a:pt x="40208" y="30343"/>
                </a:lnTo>
                <a:lnTo>
                  <a:pt x="4715" y="47032"/>
                </a:lnTo>
                <a:lnTo>
                  <a:pt x="0" y="56133"/>
                </a:lnTo>
                <a:lnTo>
                  <a:pt x="0" y="295909"/>
                </a:lnTo>
                <a:lnTo>
                  <a:pt x="40208" y="321700"/>
                </a:lnTo>
                <a:lnTo>
                  <a:pt x="86711" y="332435"/>
                </a:lnTo>
                <a:lnTo>
                  <a:pt x="125790" y="338526"/>
                </a:lnTo>
                <a:lnTo>
                  <a:pt x="170464" y="343630"/>
                </a:lnTo>
                <a:lnTo>
                  <a:pt x="219991" y="347630"/>
                </a:lnTo>
                <a:lnTo>
                  <a:pt x="273630" y="350411"/>
                </a:lnTo>
                <a:lnTo>
                  <a:pt x="330637" y="351857"/>
                </a:lnTo>
                <a:lnTo>
                  <a:pt x="360171" y="352044"/>
                </a:lnTo>
                <a:lnTo>
                  <a:pt x="1800860" y="352044"/>
                </a:lnTo>
                <a:lnTo>
                  <a:pt x="1859273" y="351308"/>
                </a:lnTo>
                <a:lnTo>
                  <a:pt x="1914688" y="349180"/>
                </a:lnTo>
                <a:lnTo>
                  <a:pt x="1966364" y="345775"/>
                </a:lnTo>
                <a:lnTo>
                  <a:pt x="2013557" y="341209"/>
                </a:lnTo>
                <a:lnTo>
                  <a:pt x="2055526" y="335597"/>
                </a:lnTo>
                <a:lnTo>
                  <a:pt x="2107061" y="325472"/>
                </a:lnTo>
                <a:lnTo>
                  <a:pt x="2150562" y="309395"/>
                </a:lnTo>
                <a:lnTo>
                  <a:pt x="2161031" y="295909"/>
                </a:lnTo>
                <a:lnTo>
                  <a:pt x="2161031" y="56133"/>
                </a:lnTo>
                <a:lnTo>
                  <a:pt x="2120823" y="30343"/>
                </a:lnTo>
                <a:lnTo>
                  <a:pt x="2074320" y="19608"/>
                </a:lnTo>
                <a:lnTo>
                  <a:pt x="2035241" y="13517"/>
                </a:lnTo>
                <a:lnTo>
                  <a:pt x="1990567" y="8413"/>
                </a:lnTo>
                <a:lnTo>
                  <a:pt x="1941040" y="4413"/>
                </a:lnTo>
                <a:lnTo>
                  <a:pt x="1887401" y="1632"/>
                </a:lnTo>
                <a:lnTo>
                  <a:pt x="1830394" y="186"/>
                </a:lnTo>
                <a:lnTo>
                  <a:pt x="1800860" y="0"/>
                </a:lnTo>
                <a:close/>
              </a:path>
            </a:pathLst>
          </a:custGeom>
          <a:solidFill>
            <a:srgbClr val="00B050"/>
          </a:solidFill>
        </p:spPr>
        <p:txBody>
          <a:bodyPr wrap="square" lIns="0" tIns="0" rIns="0" bIns="0" rtlCol="0"/>
          <a:lstStyle/>
          <a:p>
            <a:endParaRPr i="1"/>
          </a:p>
        </p:txBody>
      </p:sp>
      <p:sp>
        <p:nvSpPr>
          <p:cNvPr id="75" name="object 4"/>
          <p:cNvSpPr/>
          <p:nvPr/>
        </p:nvSpPr>
        <p:spPr>
          <a:xfrm>
            <a:off x="662344" y="4664270"/>
            <a:ext cx="2847659" cy="352425"/>
          </a:xfrm>
          <a:custGeom>
            <a:avLst/>
            <a:gdLst/>
            <a:ahLst/>
            <a:cxnLst/>
            <a:rect l="l" t="t" r="r" b="b"/>
            <a:pathLst>
              <a:path w="2161540" h="352425">
                <a:moveTo>
                  <a:pt x="0" y="56133"/>
                </a:moveTo>
                <a:lnTo>
                  <a:pt x="40208" y="30343"/>
                </a:lnTo>
                <a:lnTo>
                  <a:pt x="86711" y="19608"/>
                </a:lnTo>
                <a:lnTo>
                  <a:pt x="125790" y="13517"/>
                </a:lnTo>
                <a:lnTo>
                  <a:pt x="170464" y="8413"/>
                </a:lnTo>
                <a:lnTo>
                  <a:pt x="219991" y="4413"/>
                </a:lnTo>
                <a:lnTo>
                  <a:pt x="273630" y="1632"/>
                </a:lnTo>
                <a:lnTo>
                  <a:pt x="330637" y="186"/>
                </a:lnTo>
                <a:lnTo>
                  <a:pt x="360171" y="0"/>
                </a:lnTo>
                <a:lnTo>
                  <a:pt x="1800860" y="0"/>
                </a:lnTo>
                <a:lnTo>
                  <a:pt x="1859273" y="735"/>
                </a:lnTo>
                <a:lnTo>
                  <a:pt x="1914688" y="2863"/>
                </a:lnTo>
                <a:lnTo>
                  <a:pt x="1966364" y="6268"/>
                </a:lnTo>
                <a:lnTo>
                  <a:pt x="2013557" y="10834"/>
                </a:lnTo>
                <a:lnTo>
                  <a:pt x="2055526" y="16446"/>
                </a:lnTo>
                <a:lnTo>
                  <a:pt x="2107061" y="26571"/>
                </a:lnTo>
                <a:lnTo>
                  <a:pt x="2150562" y="42648"/>
                </a:lnTo>
                <a:lnTo>
                  <a:pt x="2161031" y="56133"/>
                </a:lnTo>
                <a:lnTo>
                  <a:pt x="2161031" y="295909"/>
                </a:lnTo>
                <a:lnTo>
                  <a:pt x="2120823" y="321700"/>
                </a:lnTo>
                <a:lnTo>
                  <a:pt x="2074320" y="332435"/>
                </a:lnTo>
                <a:lnTo>
                  <a:pt x="2035241" y="338526"/>
                </a:lnTo>
                <a:lnTo>
                  <a:pt x="1990567" y="343630"/>
                </a:lnTo>
                <a:lnTo>
                  <a:pt x="1941040" y="347630"/>
                </a:lnTo>
                <a:lnTo>
                  <a:pt x="1887401" y="350411"/>
                </a:lnTo>
                <a:lnTo>
                  <a:pt x="1830394" y="351857"/>
                </a:lnTo>
                <a:lnTo>
                  <a:pt x="1800860" y="352044"/>
                </a:lnTo>
                <a:lnTo>
                  <a:pt x="360171" y="352044"/>
                </a:lnTo>
                <a:lnTo>
                  <a:pt x="301758" y="351308"/>
                </a:lnTo>
                <a:lnTo>
                  <a:pt x="246343" y="349180"/>
                </a:lnTo>
                <a:lnTo>
                  <a:pt x="194667" y="345775"/>
                </a:lnTo>
                <a:lnTo>
                  <a:pt x="147474" y="341209"/>
                </a:lnTo>
                <a:lnTo>
                  <a:pt x="105505" y="335597"/>
                </a:lnTo>
                <a:lnTo>
                  <a:pt x="53970" y="325472"/>
                </a:lnTo>
                <a:lnTo>
                  <a:pt x="10469" y="309395"/>
                </a:lnTo>
                <a:lnTo>
                  <a:pt x="0" y="295909"/>
                </a:lnTo>
                <a:lnTo>
                  <a:pt x="0" y="56133"/>
                </a:lnTo>
                <a:close/>
              </a:path>
            </a:pathLst>
          </a:custGeom>
          <a:solidFill>
            <a:srgbClr val="00B050"/>
          </a:solidFill>
          <a:ln w="25400">
            <a:solidFill>
              <a:srgbClr val="FFFFFF"/>
            </a:solidFill>
          </a:ln>
        </p:spPr>
        <p:txBody>
          <a:bodyPr wrap="square" lIns="0" tIns="0" rIns="0" bIns="0" rtlCol="0"/>
          <a:lstStyle/>
          <a:p>
            <a:endParaRPr i="1"/>
          </a:p>
        </p:txBody>
      </p:sp>
      <p:sp>
        <p:nvSpPr>
          <p:cNvPr id="76" name="object 17"/>
          <p:cNvSpPr txBox="true"/>
          <p:nvPr/>
        </p:nvSpPr>
        <p:spPr>
          <a:xfrm>
            <a:off x="547048" y="4700011"/>
            <a:ext cx="3115355"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zh-CN" altLang="en-US" sz="1600" spc="-145" dirty="0">
                <a:solidFill>
                  <a:srgbClr val="FFFFFF"/>
                </a:solidFill>
                <a:latin typeface="黑体" panose="02010609060101010101" charset="-122"/>
                <a:ea typeface="黑体" panose="02010609060101010101" charset="-122"/>
                <a:cs typeface="Cambria"/>
              </a:rPr>
              <a:t>坚持创新，协同推进</a:t>
            </a:r>
            <a:endParaRPr sz="1200" dirty="0">
              <a:latin typeface="黑体" panose="02010609060101010101" charset="-122"/>
              <a:ea typeface="黑体" panose="02010609060101010101" charset="-122"/>
              <a:cs typeface="微软雅黑"/>
            </a:endParaRPr>
          </a:p>
        </p:txBody>
      </p:sp>
      <p:sp>
        <p:nvSpPr>
          <p:cNvPr id="81" name="object 17"/>
          <p:cNvSpPr txBox="true"/>
          <p:nvPr/>
        </p:nvSpPr>
        <p:spPr>
          <a:xfrm>
            <a:off x="547048" y="2402191"/>
            <a:ext cx="3115355" cy="246221"/>
          </a:xfrm>
          <a:prstGeom prst="rect">
            <a:avLst/>
          </a:prstGeom>
        </p:spPr>
        <p:txBody>
          <a:bodyPr vert="horz" wrap="square" lIns="0" tIns="0" rIns="0" bIns="0" rtlCol="0">
            <a:spAutoFit/>
          </a:bodyPr>
          <a:lstStyle/>
          <a:p>
            <a:pPr marL="249555">
              <a:lnSpc>
                <a:spcPct val="100000"/>
              </a:lnSpc>
              <a:tabLst>
                <a:tab pos="536575" algn="l"/>
              </a:tabLst>
            </a:pPr>
            <a:r>
              <a:rPr sz="1600" spc="-145" dirty="0">
                <a:solidFill>
                  <a:srgbClr val="FFFFFF"/>
                </a:solidFill>
                <a:latin typeface="黑体" panose="02010609060101010101" charset="-122"/>
                <a:ea typeface="黑体" panose="02010609060101010101" charset="-122"/>
                <a:cs typeface="Cambria"/>
              </a:rPr>
              <a:t>◼</a:t>
            </a:r>
            <a:r>
              <a:rPr lang="en-US" sz="1600" spc="-145" dirty="0">
                <a:solidFill>
                  <a:srgbClr val="FFFFFF"/>
                </a:solidFill>
                <a:latin typeface="黑体" panose="02010609060101010101" charset="-122"/>
                <a:ea typeface="黑体" panose="02010609060101010101" charset="-122"/>
                <a:cs typeface="Cambria"/>
              </a:rPr>
              <a:t> </a:t>
            </a:r>
            <a:r>
              <a:rPr lang="zh-CN" altLang="en-US" sz="1600" spc="-145" dirty="0">
                <a:solidFill>
                  <a:srgbClr val="FFFFFF"/>
                </a:solidFill>
                <a:latin typeface="黑体" panose="02010609060101010101" charset="-122"/>
                <a:ea typeface="黑体" panose="02010609060101010101" charset="-122"/>
                <a:cs typeface="Cambria"/>
              </a:rPr>
              <a:t>问题导向，因地制宜</a:t>
            </a:r>
            <a:endParaRPr sz="1200" dirty="0">
              <a:latin typeface="黑体" panose="02010609060101010101" charset="-122"/>
              <a:ea typeface="黑体" panose="02010609060101010101" charset="-122"/>
              <a:cs typeface="微软雅黑"/>
            </a:endParaRPr>
          </a:p>
        </p:txBody>
      </p:sp>
      <p:sp>
        <p:nvSpPr>
          <p:cNvPr id="82" name="object 17"/>
          <p:cNvSpPr txBox="true"/>
          <p:nvPr/>
        </p:nvSpPr>
        <p:spPr>
          <a:xfrm>
            <a:off x="781955" y="2711172"/>
            <a:ext cx="4382158" cy="441960"/>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立足朝阳市域生态系统现状，准确识别突出生态问题，明确重大问题和重点任务，提出基于自然的生态修复途径模式和措施。</a:t>
            </a:r>
            <a:endParaRPr sz="1200" dirty="0">
              <a:latin typeface="黑体" panose="02010609060101010101" charset="-122"/>
              <a:ea typeface="黑体" panose="02010609060101010101" charset="-122"/>
              <a:cs typeface="微软雅黑"/>
            </a:endParaRPr>
          </a:p>
        </p:txBody>
      </p:sp>
      <p:sp>
        <p:nvSpPr>
          <p:cNvPr id="83" name="object 17"/>
          <p:cNvSpPr txBox="true"/>
          <p:nvPr/>
        </p:nvSpPr>
        <p:spPr>
          <a:xfrm>
            <a:off x="781998" y="3927065"/>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注重山上山下、岸上岸下、上游下游、水陆相通的系统性，体现综合治理，突出整体效益。</a:t>
            </a:r>
            <a:endParaRPr sz="1200" dirty="0">
              <a:latin typeface="黑体" panose="02010609060101010101" charset="-122"/>
              <a:ea typeface="黑体" panose="02010609060101010101" charset="-122"/>
              <a:cs typeface="微软雅黑"/>
            </a:endParaRPr>
          </a:p>
        </p:txBody>
      </p:sp>
      <p:sp>
        <p:nvSpPr>
          <p:cNvPr id="85" name="object 17"/>
          <p:cNvSpPr txBox="true"/>
          <p:nvPr/>
        </p:nvSpPr>
        <p:spPr>
          <a:xfrm>
            <a:off x="776240" y="5061839"/>
            <a:ext cx="4382158" cy="413768"/>
          </a:xfrm>
          <a:prstGeom prst="rect">
            <a:avLst/>
          </a:prstGeom>
        </p:spPr>
        <p:txBody>
          <a:bodyPr vert="horz" wrap="square" lIns="0" tIns="0" rIns="0" bIns="0" rtlCol="0">
            <a:spAutoFit/>
          </a:bodyPr>
          <a:lstStyle/>
          <a:p>
            <a:pPr marL="98425" marR="156845" indent="-6350">
              <a:lnSpc>
                <a:spcPct val="120000"/>
              </a:lnSpc>
              <a:spcBef>
                <a:spcPts val="500"/>
              </a:spcBef>
            </a:pPr>
            <a:r>
              <a:rPr lang="zh-CN" altLang="en-US" sz="1200" dirty="0">
                <a:latin typeface="黑体" panose="02010609060101010101" charset="-122"/>
                <a:ea typeface="黑体" panose="02010609060101010101" charset="-122"/>
                <a:cs typeface="微软雅黑"/>
              </a:rPr>
              <a:t>创新多元化投入和建管模式，完善生态保护补偿机制，建立健全协调联动的推进机制。</a:t>
            </a:r>
            <a:endParaRPr sz="1200" dirty="0">
              <a:latin typeface="黑体" panose="02010609060101010101" charset="-122"/>
              <a:ea typeface="黑体" panose="02010609060101010101" charset="-122"/>
              <a:cs typeface="微软雅黑"/>
            </a:endParaRPr>
          </a:p>
        </p:txBody>
      </p:sp>
      <p:pic>
        <p:nvPicPr>
          <p:cNvPr id="7" name="图片 6"/>
          <p:cNvPicPr>
            <a:picLocks noChangeAspect="true"/>
          </p:cNvPicPr>
          <p:nvPr/>
        </p:nvPicPr>
        <p:blipFill rotWithShape="true">
          <a:blip r:embed="rId1"/>
          <a:srcRect r="18400"/>
          <a:stretch>
            <a:fillRect/>
          </a:stretch>
        </p:blipFill>
        <p:spPr>
          <a:xfrm>
            <a:off x="0" y="5777547"/>
            <a:ext cx="6858000" cy="41563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txBox="true"/>
          <p:nvPr/>
        </p:nvSpPr>
        <p:spPr>
          <a:xfrm>
            <a:off x="651460" y="614642"/>
            <a:ext cx="5469255" cy="2719527"/>
          </a:xfrm>
          <a:prstGeom prst="rect">
            <a:avLst/>
          </a:prstGeom>
        </p:spPr>
        <p:txBody>
          <a:bodyPr vert="horz" wrap="square" lIns="0" tIns="0" rIns="0" bIns="0" rtlCol="0">
            <a:spAutoFit/>
          </a:bodyPr>
          <a:lstStyle/>
          <a:p>
            <a:pPr marL="12700" marR="154305" algn="just">
              <a:lnSpc>
                <a:spcPct val="150000"/>
              </a:lnSpc>
            </a:pPr>
            <a:endParaRPr lang="en-US" altLang="zh-CN" sz="2400" b="1" spc="20" dirty="0">
              <a:solidFill>
                <a:schemeClr val="tx2"/>
              </a:solidFill>
              <a:latin typeface="微软雅黑" panose="020B0503020204020204" pitchFamily="34" charset="-122"/>
              <a:ea typeface="微软雅黑" panose="020B0503020204020204" pitchFamily="34" charset="-122"/>
              <a:cs typeface="微软雅黑"/>
            </a:endParaRPr>
          </a:p>
          <a:p>
            <a:pPr marL="355600" marR="154305" indent="-342900" algn="just">
              <a:lnSpc>
                <a:spcPct val="150000"/>
              </a:lnSpc>
              <a:buFont typeface="Wingdings" panose="05000000000000000000" pitchFamily="2" charset="2"/>
              <a:buChar char="u"/>
            </a:pPr>
            <a:r>
              <a:rPr lang="zh-CN" altLang="en-US" sz="2000" b="1" spc="20" dirty="0">
                <a:solidFill>
                  <a:schemeClr val="tx2"/>
                </a:solidFill>
                <a:latin typeface="微软雅黑" panose="020B0503020204020204" pitchFamily="34" charset="-122"/>
                <a:ea typeface="微软雅黑" panose="020B0503020204020204" pitchFamily="34" charset="-122"/>
                <a:cs typeface="微软雅黑"/>
              </a:rPr>
              <a:t>规划范围</a:t>
            </a:r>
            <a:endParaRPr lang="en-US" altLang="zh-CN" sz="2000" b="1" spc="20" dirty="0">
              <a:solidFill>
                <a:schemeClr val="tx2"/>
              </a:solidFill>
              <a:latin typeface="微软雅黑" panose="020B0503020204020204" pitchFamily="34" charset="-122"/>
              <a:ea typeface="微软雅黑" panose="020B0503020204020204" pitchFamily="34" charset="-122"/>
              <a:cs typeface="微软雅黑"/>
            </a:endParaRPr>
          </a:p>
          <a:p>
            <a:pPr marL="12700" marR="154305" indent="324485" algn="just">
              <a:lnSpc>
                <a:spcPct val="150000"/>
              </a:lnSpc>
            </a:pPr>
            <a:r>
              <a:rPr lang="en-US" altLang="zh-CN" sz="1400" spc="20" dirty="0">
                <a:latin typeface="黑体" panose="02010609060101010101" charset="-122"/>
                <a:ea typeface="黑体" panose="02010609060101010101" charset="-122"/>
                <a:cs typeface="微软雅黑"/>
              </a:rPr>
              <a:t>《</a:t>
            </a:r>
            <a:r>
              <a:rPr lang="zh-CN" altLang="en-US" sz="1400" spc="20" dirty="0">
                <a:latin typeface="黑体" panose="02010609060101010101" charset="-122"/>
                <a:ea typeface="黑体" panose="02010609060101010101" charset="-122"/>
                <a:cs typeface="微软雅黑"/>
              </a:rPr>
              <a:t>规划</a:t>
            </a:r>
            <a:r>
              <a:rPr lang="en-US" altLang="zh-CN" sz="1400" spc="20" dirty="0">
                <a:latin typeface="黑体" panose="02010609060101010101" charset="-122"/>
                <a:ea typeface="黑体" panose="02010609060101010101" charset="-122"/>
                <a:cs typeface="微软雅黑"/>
              </a:rPr>
              <a:t>》</a:t>
            </a:r>
            <a:r>
              <a:rPr lang="zh-CN" altLang="en-US" sz="1400" spc="20" dirty="0">
                <a:latin typeface="黑体" panose="02010609060101010101" charset="-122"/>
                <a:ea typeface="黑体" panose="02010609060101010101" charset="-122"/>
                <a:cs typeface="微软雅黑"/>
              </a:rPr>
              <a:t>范围为朝阳市全域，总面积约</a:t>
            </a:r>
            <a:r>
              <a:rPr lang="en-US" altLang="zh-CN" sz="1400" spc="20" dirty="0">
                <a:latin typeface="黑体" panose="02010609060101010101" charset="-122"/>
                <a:ea typeface="黑体" panose="02010609060101010101" charset="-122"/>
                <a:cs typeface="微软雅黑"/>
              </a:rPr>
              <a:t>19699.02</a:t>
            </a:r>
            <a:r>
              <a:rPr lang="zh-CN" altLang="en-US" sz="1400" spc="20" dirty="0">
                <a:latin typeface="黑体" panose="02010609060101010101" charset="-122"/>
                <a:ea typeface="黑体" panose="02010609060101010101" charset="-122"/>
                <a:cs typeface="微软雅黑"/>
              </a:rPr>
              <a:t>平方千米。</a:t>
            </a:r>
            <a:endParaRPr lang="en-US" altLang="zh-CN" sz="1400" spc="20" dirty="0">
              <a:latin typeface="黑体" panose="02010609060101010101" charset="-122"/>
              <a:ea typeface="黑体" panose="02010609060101010101" charset="-122"/>
              <a:cs typeface="微软雅黑"/>
            </a:endParaRPr>
          </a:p>
          <a:p>
            <a:pPr marL="355600" marR="154305" indent="-342900" algn="just">
              <a:lnSpc>
                <a:spcPct val="150000"/>
              </a:lnSpc>
              <a:buFont typeface="Wingdings" panose="05000000000000000000" pitchFamily="2" charset="2"/>
              <a:buChar char="u"/>
            </a:pPr>
            <a:r>
              <a:rPr lang="zh-CN" altLang="en-US" sz="2000" b="1" spc="20" dirty="0">
                <a:solidFill>
                  <a:schemeClr val="tx2"/>
                </a:solidFill>
                <a:latin typeface="微软雅黑" panose="020B0503020204020204" pitchFamily="34" charset="-122"/>
                <a:ea typeface="微软雅黑" panose="020B0503020204020204" pitchFamily="34" charset="-122"/>
                <a:cs typeface="微软雅黑"/>
              </a:rPr>
              <a:t>规划期限</a:t>
            </a:r>
            <a:endParaRPr lang="en-US" altLang="zh-CN" sz="2000" b="1" spc="20" dirty="0">
              <a:solidFill>
                <a:schemeClr val="tx2"/>
              </a:solidFill>
              <a:latin typeface="微软雅黑" panose="020B0503020204020204" pitchFamily="34" charset="-122"/>
              <a:ea typeface="微软雅黑" panose="020B0503020204020204" pitchFamily="34" charset="-122"/>
              <a:cs typeface="微软雅黑"/>
            </a:endParaRPr>
          </a:p>
          <a:p>
            <a:pPr marL="12700" marR="154305" indent="324485" algn="just">
              <a:lnSpc>
                <a:spcPct val="150000"/>
              </a:lnSpc>
            </a:pPr>
            <a:r>
              <a:rPr lang="zh-CN" altLang="en-US" sz="1400" spc="20" dirty="0">
                <a:latin typeface="黑体" panose="02010609060101010101" charset="-122"/>
                <a:ea typeface="黑体" panose="02010609060101010101" charset="-122"/>
                <a:cs typeface="微软雅黑"/>
              </a:rPr>
              <a:t>规划期限为</a:t>
            </a:r>
            <a:r>
              <a:rPr lang="en-US" altLang="zh-CN" sz="1400" spc="20" dirty="0">
                <a:latin typeface="黑体" panose="02010609060101010101" charset="-122"/>
                <a:ea typeface="黑体" panose="02010609060101010101" charset="-122"/>
                <a:cs typeface="微软雅黑"/>
              </a:rPr>
              <a:t>2021—2035</a:t>
            </a:r>
            <a:r>
              <a:rPr lang="zh-CN" altLang="en-US" sz="1400" spc="20" dirty="0">
                <a:latin typeface="黑体" panose="02010609060101010101" charset="-122"/>
                <a:ea typeface="黑体" panose="02010609060101010101" charset="-122"/>
                <a:cs typeface="微软雅黑"/>
              </a:rPr>
              <a:t>年。</a:t>
            </a:r>
            <a:endParaRPr lang="en-US" altLang="zh-CN" sz="1400" spc="20" dirty="0">
              <a:latin typeface="黑体" panose="02010609060101010101" charset="-122"/>
              <a:ea typeface="黑体" panose="02010609060101010101" charset="-122"/>
              <a:cs typeface="微软雅黑"/>
            </a:endParaRPr>
          </a:p>
          <a:p>
            <a:pPr marL="12700" marR="154305" indent="324485" algn="just">
              <a:lnSpc>
                <a:spcPct val="150000"/>
              </a:lnSpc>
            </a:pPr>
            <a:r>
              <a:rPr lang="zh-CN" altLang="en-US" sz="1400" spc="20" dirty="0">
                <a:latin typeface="黑体" panose="02010609060101010101" charset="-122"/>
                <a:ea typeface="黑体" panose="02010609060101010101" charset="-122"/>
                <a:cs typeface="微软雅黑"/>
              </a:rPr>
              <a:t>基准年为</a:t>
            </a:r>
            <a:r>
              <a:rPr lang="en-US" altLang="zh-CN" sz="1400" spc="20" dirty="0">
                <a:latin typeface="黑体" panose="02010609060101010101" charset="-122"/>
                <a:ea typeface="黑体" panose="02010609060101010101" charset="-122"/>
                <a:cs typeface="微软雅黑"/>
              </a:rPr>
              <a:t>2020</a:t>
            </a:r>
            <a:r>
              <a:rPr lang="zh-CN" altLang="en-US" sz="1400" spc="20" dirty="0">
                <a:latin typeface="黑体" panose="02010609060101010101" charset="-122"/>
                <a:ea typeface="黑体" panose="02010609060101010101" charset="-122"/>
                <a:cs typeface="微软雅黑"/>
              </a:rPr>
              <a:t>年，近期目标年为</a:t>
            </a:r>
            <a:r>
              <a:rPr lang="en-US" altLang="zh-CN" sz="1400" spc="20" dirty="0">
                <a:latin typeface="黑体" panose="02010609060101010101" charset="-122"/>
                <a:ea typeface="黑体" panose="02010609060101010101" charset="-122"/>
                <a:cs typeface="微软雅黑"/>
              </a:rPr>
              <a:t>2025</a:t>
            </a:r>
            <a:r>
              <a:rPr lang="zh-CN" altLang="en-US" sz="1400" spc="20" dirty="0">
                <a:latin typeface="黑体" panose="02010609060101010101" charset="-122"/>
                <a:ea typeface="黑体" panose="02010609060101010101" charset="-122"/>
                <a:cs typeface="微软雅黑"/>
              </a:rPr>
              <a:t>年，远期目标年为</a:t>
            </a:r>
            <a:r>
              <a:rPr lang="en-US" altLang="zh-CN" sz="1400" spc="20" dirty="0">
                <a:latin typeface="黑体" panose="02010609060101010101" charset="-122"/>
                <a:ea typeface="黑体" panose="02010609060101010101" charset="-122"/>
                <a:cs typeface="微软雅黑"/>
              </a:rPr>
              <a:t>2035</a:t>
            </a:r>
            <a:r>
              <a:rPr lang="zh-CN" altLang="en-US" sz="1400" spc="20" dirty="0">
                <a:latin typeface="黑体" panose="02010609060101010101" charset="-122"/>
                <a:ea typeface="黑体" panose="02010609060101010101" charset="-122"/>
                <a:cs typeface="微软雅黑"/>
              </a:rPr>
              <a:t>年。 </a:t>
            </a:r>
            <a:endParaRPr lang="en-US" altLang="zh-CN" sz="1400" spc="20" dirty="0">
              <a:latin typeface="黑体" panose="02010609060101010101" charset="-122"/>
              <a:ea typeface="黑体" panose="02010609060101010101" charset="-122"/>
              <a:cs typeface="微软雅黑"/>
            </a:endParaRPr>
          </a:p>
          <a:p>
            <a:pPr marL="12700" marR="154305" indent="324485" algn="just">
              <a:lnSpc>
                <a:spcPct val="150000"/>
              </a:lnSpc>
            </a:pPr>
            <a:endParaRPr lang="zh-CN" altLang="en-US" sz="1400" spc="20" dirty="0">
              <a:latin typeface="黑体" panose="02010609060101010101" charset="-122"/>
              <a:ea typeface="黑体" panose="02010609060101010101" charset="-122"/>
              <a:cs typeface="微软雅黑"/>
            </a:endParaRPr>
          </a:p>
        </p:txBody>
      </p:sp>
      <p:sp>
        <p:nvSpPr>
          <p:cNvPr id="3" name="object 5"/>
          <p:cNvSpPr txBox="true"/>
          <p:nvPr/>
        </p:nvSpPr>
        <p:spPr>
          <a:xfrm>
            <a:off x="679108" y="431355"/>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1.2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规划范围与期限</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pic>
        <p:nvPicPr>
          <p:cNvPr id="2" name="图片 1"/>
          <p:cNvPicPr>
            <a:picLocks noChangeAspect="true"/>
          </p:cNvPicPr>
          <p:nvPr/>
        </p:nvPicPr>
        <p:blipFill rotWithShape="true">
          <a:blip r:embed="rId1"/>
          <a:srcRect l="16667"/>
          <a:stretch>
            <a:fillRect/>
          </a:stretch>
        </p:blipFill>
        <p:spPr>
          <a:xfrm>
            <a:off x="4045" y="3276600"/>
            <a:ext cx="6887209" cy="6629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true"/>
          </p:cNvPicPr>
          <p:nvPr/>
        </p:nvPicPr>
        <p:blipFill rotWithShape="true">
          <a:blip r:embed="rId1"/>
          <a:srcRect l="21953" r="33731" b="9630"/>
          <a:stretch>
            <a:fillRect/>
          </a:stretch>
        </p:blipFill>
        <p:spPr>
          <a:xfrm>
            <a:off x="-33718" y="0"/>
            <a:ext cx="6891717" cy="9906000"/>
          </a:xfrm>
          <a:prstGeom prst="rect">
            <a:avLst/>
          </a:prstGeom>
        </p:spPr>
      </p:pic>
      <p:sp>
        <p:nvSpPr>
          <p:cNvPr id="13" name="object 5"/>
          <p:cNvSpPr txBox="true"/>
          <p:nvPr/>
        </p:nvSpPr>
        <p:spPr>
          <a:xfrm>
            <a:off x="261177" y="4114800"/>
            <a:ext cx="6335645" cy="1179297"/>
          </a:xfrm>
          <a:prstGeom prst="rect">
            <a:avLst/>
          </a:prstGeom>
        </p:spPr>
        <p:txBody>
          <a:bodyPr vert="horz" wrap="square" lIns="0" tIns="0" rIns="0" bIns="0" rtlCol="0">
            <a:spAutoFit/>
          </a:bodyPr>
          <a:lstStyle/>
          <a:p>
            <a:pPr marL="12700" marR="154305" indent="-12700" algn="ctr">
              <a:lnSpc>
                <a:spcPct val="229000"/>
              </a:lnSpc>
            </a:pPr>
            <a:r>
              <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02 </a:t>
            </a:r>
            <a:r>
              <a:rPr lang="zh-CN" altLang="en-US"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rPr>
              <a:t>成效与问题</a:t>
            </a:r>
            <a:endParaRPr lang="en-US" altLang="zh-CN" sz="4000" b="1" spc="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
          <p:cNvSpPr txBox="true"/>
          <p:nvPr/>
        </p:nvSpPr>
        <p:spPr>
          <a:xfrm>
            <a:off x="735431" y="730476"/>
            <a:ext cx="5469255" cy="366575"/>
          </a:xfrm>
          <a:prstGeom prst="rect">
            <a:avLst/>
          </a:prstGeom>
        </p:spPr>
        <p:txBody>
          <a:bodyPr vert="horz" wrap="square" lIns="0" tIns="0" rIns="0" bIns="0" rtlCol="0">
            <a:spAutoFit/>
          </a:bodyPr>
          <a:lstStyle/>
          <a:p>
            <a:pPr marL="12700" marR="154305" algn="just">
              <a:lnSpc>
                <a:spcPct val="150000"/>
              </a:lnSpc>
            </a:pPr>
            <a:r>
              <a:rPr lang="en-US" altLang="zh-CN" b="1" spc="20" dirty="0">
                <a:solidFill>
                  <a:schemeClr val="tx2"/>
                </a:solidFill>
                <a:latin typeface="微软雅黑" panose="020B0503020204020204" pitchFamily="34" charset="-122"/>
                <a:ea typeface="微软雅黑" panose="020B0503020204020204" pitchFamily="34" charset="-122"/>
                <a:cs typeface="微软雅黑"/>
              </a:rPr>
              <a:t>2.1 </a:t>
            </a:r>
            <a:r>
              <a:rPr lang="zh-CN" altLang="en-US" b="1" spc="20" dirty="0">
                <a:solidFill>
                  <a:schemeClr val="tx2"/>
                </a:solidFill>
                <a:latin typeface="微软雅黑" panose="020B0503020204020204" pitchFamily="34" charset="-122"/>
                <a:ea typeface="微软雅黑" panose="020B0503020204020204" pitchFamily="34" charset="-122"/>
                <a:cs typeface="微软雅黑"/>
              </a:rPr>
              <a:t>工作成效</a:t>
            </a:r>
            <a:endParaRPr lang="en-US" altLang="zh-CN" b="1" spc="20" dirty="0">
              <a:solidFill>
                <a:schemeClr val="tx2"/>
              </a:solidFill>
              <a:latin typeface="微软雅黑" panose="020B0503020204020204" pitchFamily="34" charset="-122"/>
              <a:ea typeface="微软雅黑" panose="020B0503020204020204" pitchFamily="34" charset="-122"/>
              <a:cs typeface="微软雅黑"/>
            </a:endParaRPr>
          </a:p>
        </p:txBody>
      </p:sp>
      <p:grpSp>
        <p:nvGrpSpPr>
          <p:cNvPr id="29" name="组合 28"/>
          <p:cNvGrpSpPr/>
          <p:nvPr/>
        </p:nvGrpSpPr>
        <p:grpSpPr>
          <a:xfrm>
            <a:off x="533400" y="1524000"/>
            <a:ext cx="5056632" cy="5409710"/>
            <a:chOff x="1724025" y="4012406"/>
            <a:chExt cx="3438525" cy="2734867"/>
          </a:xfrm>
        </p:grpSpPr>
        <p:sp>
          <p:nvSpPr>
            <p:cNvPr id="30" name="MH_SubTitle_2"/>
            <p:cNvSpPr>
              <a:spLocks noChangeArrowheads="true"/>
            </p:cNvSpPr>
            <p:nvPr>
              <p:custDataLst>
                <p:tags r:id="rId1"/>
              </p:custDataLst>
            </p:nvPr>
          </p:nvSpPr>
          <p:spPr bwMode="gray">
            <a:xfrm>
              <a:off x="1724025" y="4463653"/>
              <a:ext cx="3438525" cy="385763"/>
            </a:xfrm>
            <a:prstGeom prst="roundRect">
              <a:avLst>
                <a:gd name="adj" fmla="val 16667"/>
              </a:avLst>
            </a:prstGeom>
            <a:solidFill>
              <a:schemeClr val="accent2"/>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r>
                <a:rPr lang="zh-CN" altLang="en-US" sz="2000" dirty="0">
                  <a:solidFill>
                    <a:schemeClr val="bg1"/>
                  </a:solidFill>
                  <a:latin typeface="微软雅黑" panose="020B0503020204020204" pitchFamily="34" charset="-122"/>
                </a:rPr>
                <a:t>矿山修复扎实推进</a:t>
              </a:r>
              <a:endParaRPr lang="zh-CN" altLang="en-US" sz="2000" dirty="0">
                <a:solidFill>
                  <a:schemeClr val="bg1"/>
                </a:solidFill>
                <a:latin typeface="微软雅黑" panose="020B0503020204020204" pitchFamily="34" charset="-122"/>
              </a:endParaRPr>
            </a:p>
          </p:txBody>
        </p:sp>
        <p:sp>
          <p:nvSpPr>
            <p:cNvPr id="31" name="MH_SubTitle_1"/>
            <p:cNvSpPr>
              <a:spLocks noChangeArrowheads="true"/>
            </p:cNvSpPr>
            <p:nvPr>
              <p:custDataLst>
                <p:tags r:id="rId2"/>
              </p:custDataLst>
            </p:nvPr>
          </p:nvSpPr>
          <p:spPr bwMode="gray">
            <a:xfrm>
              <a:off x="1724025" y="4012406"/>
              <a:ext cx="3438525" cy="385763"/>
            </a:xfrm>
            <a:prstGeom prst="roundRect">
              <a:avLst>
                <a:gd name="adj" fmla="val 16667"/>
              </a:avLst>
            </a:prstGeom>
            <a:solidFill>
              <a:schemeClr val="accent1"/>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r>
                <a:rPr lang="zh-CN" altLang="en-US" sz="2000" dirty="0">
                  <a:solidFill>
                    <a:schemeClr val="bg1"/>
                  </a:solidFill>
                  <a:latin typeface="微软雅黑" panose="020B0503020204020204" pitchFamily="34" charset="-122"/>
                </a:rPr>
                <a:t>生态综合治理有效</a:t>
              </a:r>
              <a:endParaRPr lang="zh-CN" altLang="en-US" sz="2000" dirty="0">
                <a:solidFill>
                  <a:schemeClr val="bg1"/>
                </a:solidFill>
                <a:latin typeface="微软雅黑" panose="020B0503020204020204" pitchFamily="34" charset="-122"/>
              </a:endParaRPr>
            </a:p>
          </p:txBody>
        </p:sp>
        <p:sp>
          <p:nvSpPr>
            <p:cNvPr id="32" name="MH_SubTitle_3"/>
            <p:cNvSpPr>
              <a:spLocks noChangeArrowheads="true"/>
            </p:cNvSpPr>
            <p:nvPr>
              <p:custDataLst>
                <p:tags r:id="rId3"/>
              </p:custDataLst>
            </p:nvPr>
          </p:nvSpPr>
          <p:spPr bwMode="gray">
            <a:xfrm>
              <a:off x="1724025" y="4935141"/>
              <a:ext cx="3438525" cy="384572"/>
            </a:xfrm>
            <a:prstGeom prst="roundRect">
              <a:avLst>
                <a:gd name="adj" fmla="val 16667"/>
              </a:avLst>
            </a:prstGeom>
            <a:solidFill>
              <a:schemeClr val="accent1"/>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r>
                <a:rPr lang="zh-CN" altLang="en-US" sz="2000" dirty="0">
                  <a:solidFill>
                    <a:schemeClr val="bg1"/>
                  </a:solidFill>
                  <a:latin typeface="微软雅黑" panose="020B0503020204020204" pitchFamily="34" charset="-122"/>
                </a:rPr>
                <a:t>生态保护成就斐然</a:t>
              </a:r>
              <a:endParaRPr lang="zh-CN" altLang="en-US" sz="2000" dirty="0">
                <a:solidFill>
                  <a:schemeClr val="bg1"/>
                </a:solidFill>
                <a:latin typeface="微软雅黑" panose="020B0503020204020204" pitchFamily="34" charset="-122"/>
              </a:endParaRPr>
            </a:p>
          </p:txBody>
        </p:sp>
        <p:sp>
          <p:nvSpPr>
            <p:cNvPr id="33" name="MH_SubTitle_4"/>
            <p:cNvSpPr>
              <a:spLocks noChangeArrowheads="true"/>
            </p:cNvSpPr>
            <p:nvPr>
              <p:custDataLst>
                <p:tags r:id="rId4"/>
              </p:custDataLst>
            </p:nvPr>
          </p:nvSpPr>
          <p:spPr bwMode="gray">
            <a:xfrm>
              <a:off x="1724025" y="5398294"/>
              <a:ext cx="3438525" cy="385763"/>
            </a:xfrm>
            <a:prstGeom prst="roundRect">
              <a:avLst>
                <a:gd name="adj" fmla="val 16667"/>
              </a:avLst>
            </a:prstGeom>
            <a:solidFill>
              <a:schemeClr val="accent2"/>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None/>
                <a:defRPr/>
              </a:pPr>
              <a:r>
                <a:rPr lang="zh-CN" altLang="en-US" sz="2000" dirty="0">
                  <a:solidFill>
                    <a:schemeClr val="bg1"/>
                  </a:solidFill>
                  <a:latin typeface="微软雅黑" panose="020B0503020204020204" pitchFamily="34" charset="-122"/>
                </a:rPr>
                <a:t>国土整治</a:t>
              </a:r>
              <a:r>
                <a:rPr lang="zh-CN" altLang="zh-CN" sz="2000" dirty="0">
                  <a:solidFill>
                    <a:schemeClr val="bg1"/>
                  </a:solidFill>
                  <a:latin typeface="微软雅黑" panose="020B0503020204020204" pitchFamily="34" charset="-122"/>
                </a:rPr>
                <a:t>稳步实施</a:t>
              </a:r>
              <a:endParaRPr lang="zh-CN" altLang="en-US" sz="2000" dirty="0">
                <a:solidFill>
                  <a:schemeClr val="bg1"/>
                </a:solidFill>
                <a:latin typeface="微软雅黑" panose="020B0503020204020204" pitchFamily="34" charset="-122"/>
              </a:endParaRPr>
            </a:p>
          </p:txBody>
        </p:sp>
        <p:sp>
          <p:nvSpPr>
            <p:cNvPr id="34" name="MH_SubTitle_5"/>
            <p:cNvSpPr>
              <a:spLocks noChangeArrowheads="true"/>
            </p:cNvSpPr>
            <p:nvPr>
              <p:custDataLst>
                <p:tags r:id="rId5"/>
              </p:custDataLst>
            </p:nvPr>
          </p:nvSpPr>
          <p:spPr bwMode="gray">
            <a:xfrm>
              <a:off x="1724025" y="5869782"/>
              <a:ext cx="3438525" cy="384572"/>
            </a:xfrm>
            <a:prstGeom prst="roundRect">
              <a:avLst>
                <a:gd name="adj" fmla="val 16667"/>
              </a:avLst>
            </a:prstGeom>
            <a:solidFill>
              <a:schemeClr val="accent1"/>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r>
                <a:rPr lang="zh-CN" altLang="zh-CN" sz="2000" dirty="0">
                  <a:solidFill>
                    <a:schemeClr val="bg1"/>
                  </a:solidFill>
                  <a:effectLst/>
                  <a:latin typeface="微软雅黑" panose="020B0503020204020204" pitchFamily="34" charset="-122"/>
                  <a:cs typeface="仿宋" panose="02010609060101010101" charset="-122"/>
                </a:rPr>
                <a:t>农村人居环境</a:t>
              </a:r>
              <a:r>
                <a:rPr lang="zh-CN" altLang="en-US" sz="2000" dirty="0">
                  <a:solidFill>
                    <a:schemeClr val="bg1"/>
                  </a:solidFill>
                  <a:effectLst/>
                  <a:latin typeface="微软雅黑" panose="020B0503020204020204" pitchFamily="34" charset="-122"/>
                  <a:cs typeface="仿宋" panose="02010609060101010101" charset="-122"/>
                </a:rPr>
                <a:t>逐步优化</a:t>
              </a:r>
              <a:endParaRPr lang="zh-CN" altLang="en-US" sz="2000" dirty="0">
                <a:solidFill>
                  <a:schemeClr val="bg1"/>
                </a:solidFill>
                <a:latin typeface="微软雅黑" panose="020B0503020204020204" pitchFamily="34" charset="-122"/>
              </a:endParaRPr>
            </a:p>
          </p:txBody>
        </p:sp>
        <p:sp>
          <p:nvSpPr>
            <p:cNvPr id="35" name="MH_SubTitle_6"/>
            <p:cNvSpPr>
              <a:spLocks noChangeArrowheads="true"/>
            </p:cNvSpPr>
            <p:nvPr>
              <p:custDataLst>
                <p:tags r:id="rId6"/>
              </p:custDataLst>
            </p:nvPr>
          </p:nvSpPr>
          <p:spPr bwMode="gray">
            <a:xfrm>
              <a:off x="1724025" y="6361510"/>
              <a:ext cx="3438525" cy="385763"/>
            </a:xfrm>
            <a:prstGeom prst="roundRect">
              <a:avLst>
                <a:gd name="adj" fmla="val 16667"/>
              </a:avLst>
            </a:prstGeom>
            <a:solidFill>
              <a:schemeClr val="accent2"/>
            </a:solidFill>
            <a:ln>
              <a:noFill/>
            </a:ln>
          </p:spPr>
          <p:txBody>
            <a:bodyPr anchor="ctr">
              <a:normAutofit/>
            </a:bodyP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Tx/>
                <a:buNone/>
                <a:defRPr/>
              </a:pPr>
              <a:r>
                <a:rPr lang="zh-CN" altLang="en-US" sz="2000" dirty="0">
                  <a:solidFill>
                    <a:schemeClr val="bg1"/>
                  </a:solidFill>
                  <a:effectLst/>
                  <a:latin typeface="微软雅黑" panose="020B0503020204020204" pitchFamily="34" charset="-122"/>
                  <a:cs typeface="仿宋" panose="02010609060101010101" charset="-122"/>
                </a:rPr>
                <a:t>生态</a:t>
              </a:r>
              <a:r>
                <a:rPr lang="zh-CN" altLang="zh-CN" sz="2000" dirty="0">
                  <a:solidFill>
                    <a:schemeClr val="bg1"/>
                  </a:solidFill>
                  <a:effectLst/>
                  <a:latin typeface="微软雅黑" panose="020B0503020204020204" pitchFamily="34" charset="-122"/>
                  <a:cs typeface="仿宋" panose="02010609060101010101" charset="-122"/>
                </a:rPr>
                <a:t>制度不断完善</a:t>
              </a:r>
              <a:endParaRPr lang="zh-CN" altLang="en-US" sz="2000" dirty="0">
                <a:solidFill>
                  <a:schemeClr val="bg1"/>
                </a:solidFill>
                <a:latin typeface="微软雅黑" panose="020B0503020204020204" pitchFamily="34" charset="-122"/>
              </a:endParaRPr>
            </a:p>
          </p:txBody>
        </p:sp>
        <p:sp>
          <p:nvSpPr>
            <p:cNvPr id="36" name="MH_Other_1"/>
            <p:cNvSpPr>
              <a:spLocks noChangeArrowheads="true"/>
            </p:cNvSpPr>
            <p:nvPr>
              <p:custDataLst>
                <p:tags r:id="rId7"/>
              </p:custDataLst>
            </p:nvPr>
          </p:nvSpPr>
          <p:spPr bwMode="gray">
            <a:xfrm>
              <a:off x="4933951" y="4232673"/>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37" name="MH_Other_2"/>
            <p:cNvSpPr>
              <a:spLocks noChangeArrowheads="true"/>
            </p:cNvSpPr>
            <p:nvPr>
              <p:custDataLst>
                <p:tags r:id="rId8"/>
              </p:custDataLst>
            </p:nvPr>
          </p:nvSpPr>
          <p:spPr bwMode="gray">
            <a:xfrm>
              <a:off x="4937522" y="4511279"/>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38" name="MH_Other_3"/>
            <p:cNvSpPr>
              <a:spLocks noChangeArrowheads="true"/>
            </p:cNvSpPr>
            <p:nvPr>
              <p:custDataLst>
                <p:tags r:id="rId9"/>
              </p:custDataLst>
            </p:nvPr>
          </p:nvSpPr>
          <p:spPr bwMode="gray">
            <a:xfrm>
              <a:off x="4967288" y="4299347"/>
              <a:ext cx="58341" cy="280988"/>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39" name="MH_Other_4"/>
            <p:cNvSpPr>
              <a:spLocks noChangeArrowheads="true"/>
            </p:cNvSpPr>
            <p:nvPr>
              <p:custDataLst>
                <p:tags r:id="rId10"/>
              </p:custDataLst>
            </p:nvPr>
          </p:nvSpPr>
          <p:spPr bwMode="gray">
            <a:xfrm>
              <a:off x="1822847" y="4230291"/>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0" name="MH_Other_5"/>
            <p:cNvSpPr>
              <a:spLocks noChangeArrowheads="true"/>
            </p:cNvSpPr>
            <p:nvPr>
              <p:custDataLst>
                <p:tags r:id="rId11"/>
              </p:custDataLst>
            </p:nvPr>
          </p:nvSpPr>
          <p:spPr bwMode="gray">
            <a:xfrm>
              <a:off x="1826419" y="4508898"/>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1" name="MH_Other_6"/>
            <p:cNvSpPr>
              <a:spLocks noChangeArrowheads="true"/>
            </p:cNvSpPr>
            <p:nvPr>
              <p:custDataLst>
                <p:tags r:id="rId12"/>
              </p:custDataLst>
            </p:nvPr>
          </p:nvSpPr>
          <p:spPr bwMode="gray">
            <a:xfrm>
              <a:off x="1856185" y="4298157"/>
              <a:ext cx="58340" cy="279797"/>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2" name="MH_Other_7"/>
            <p:cNvSpPr>
              <a:spLocks noChangeArrowheads="true"/>
            </p:cNvSpPr>
            <p:nvPr>
              <p:custDataLst>
                <p:tags r:id="rId13"/>
              </p:custDataLst>
            </p:nvPr>
          </p:nvSpPr>
          <p:spPr bwMode="gray">
            <a:xfrm>
              <a:off x="4933951" y="5167313"/>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3" name="MH_Other_8"/>
            <p:cNvSpPr>
              <a:spLocks noChangeArrowheads="true"/>
            </p:cNvSpPr>
            <p:nvPr>
              <p:custDataLst>
                <p:tags r:id="rId14"/>
              </p:custDataLst>
            </p:nvPr>
          </p:nvSpPr>
          <p:spPr bwMode="gray">
            <a:xfrm>
              <a:off x="4937522" y="5445919"/>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4" name="MH_Other_9"/>
            <p:cNvSpPr>
              <a:spLocks noChangeArrowheads="true"/>
            </p:cNvSpPr>
            <p:nvPr>
              <p:custDataLst>
                <p:tags r:id="rId15"/>
              </p:custDataLst>
            </p:nvPr>
          </p:nvSpPr>
          <p:spPr bwMode="gray">
            <a:xfrm>
              <a:off x="4967288" y="5233987"/>
              <a:ext cx="58341" cy="280988"/>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5" name="MH_Other_10"/>
            <p:cNvSpPr>
              <a:spLocks noChangeArrowheads="true"/>
            </p:cNvSpPr>
            <p:nvPr>
              <p:custDataLst>
                <p:tags r:id="rId16"/>
              </p:custDataLst>
            </p:nvPr>
          </p:nvSpPr>
          <p:spPr bwMode="gray">
            <a:xfrm>
              <a:off x="1822847" y="5164932"/>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6" name="MH_Other_11"/>
            <p:cNvSpPr>
              <a:spLocks noChangeArrowheads="true"/>
            </p:cNvSpPr>
            <p:nvPr>
              <p:custDataLst>
                <p:tags r:id="rId17"/>
              </p:custDataLst>
            </p:nvPr>
          </p:nvSpPr>
          <p:spPr bwMode="gray">
            <a:xfrm>
              <a:off x="1826419" y="5443538"/>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7" name="MH_Other_12"/>
            <p:cNvSpPr>
              <a:spLocks noChangeArrowheads="true"/>
            </p:cNvSpPr>
            <p:nvPr>
              <p:custDataLst>
                <p:tags r:id="rId18"/>
              </p:custDataLst>
            </p:nvPr>
          </p:nvSpPr>
          <p:spPr bwMode="gray">
            <a:xfrm>
              <a:off x="1856185" y="5232797"/>
              <a:ext cx="58340" cy="279797"/>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48" name="MH_Other_13"/>
            <p:cNvSpPr>
              <a:spLocks noChangeArrowheads="true"/>
            </p:cNvSpPr>
            <p:nvPr>
              <p:custDataLst>
                <p:tags r:id="rId19"/>
              </p:custDataLst>
            </p:nvPr>
          </p:nvSpPr>
          <p:spPr bwMode="gray">
            <a:xfrm>
              <a:off x="4933951" y="6104335"/>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50" name="MH_Other_14"/>
            <p:cNvSpPr>
              <a:spLocks noChangeArrowheads="true"/>
            </p:cNvSpPr>
            <p:nvPr>
              <p:custDataLst>
                <p:tags r:id="rId20"/>
              </p:custDataLst>
            </p:nvPr>
          </p:nvSpPr>
          <p:spPr bwMode="gray">
            <a:xfrm>
              <a:off x="4937522" y="6382941"/>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53" name="MH_Other_15"/>
            <p:cNvSpPr>
              <a:spLocks noChangeArrowheads="true"/>
            </p:cNvSpPr>
            <p:nvPr>
              <p:custDataLst>
                <p:tags r:id="rId21"/>
              </p:custDataLst>
            </p:nvPr>
          </p:nvSpPr>
          <p:spPr bwMode="gray">
            <a:xfrm>
              <a:off x="4967288" y="6171010"/>
              <a:ext cx="58341" cy="280988"/>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56" name="MH_Other_16"/>
            <p:cNvSpPr>
              <a:spLocks noChangeArrowheads="true"/>
            </p:cNvSpPr>
            <p:nvPr>
              <p:custDataLst>
                <p:tags r:id="rId22"/>
              </p:custDataLst>
            </p:nvPr>
          </p:nvSpPr>
          <p:spPr bwMode="gray">
            <a:xfrm>
              <a:off x="1822847" y="6101954"/>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59" name="MH_Other_17"/>
            <p:cNvSpPr>
              <a:spLocks noChangeArrowheads="true"/>
            </p:cNvSpPr>
            <p:nvPr>
              <p:custDataLst>
                <p:tags r:id="rId23"/>
              </p:custDataLst>
            </p:nvPr>
          </p:nvSpPr>
          <p:spPr bwMode="gray">
            <a:xfrm>
              <a:off x="1826419" y="6380560"/>
              <a:ext cx="117872" cy="111919"/>
            </a:xfrm>
            <a:prstGeom prst="ellipse">
              <a:avLst/>
            </a:prstGeom>
            <a:solidFill>
              <a:srgbClr val="FFFFFF"/>
            </a:solidFill>
            <a:ln w="38100" algn="ctr">
              <a:solidFill>
                <a:srgbClr val="EDEBDF"/>
              </a:solidFill>
              <a:round/>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sp>
          <p:nvSpPr>
            <p:cNvPr id="60" name="MH_Other_18"/>
            <p:cNvSpPr>
              <a:spLocks noChangeArrowheads="true"/>
            </p:cNvSpPr>
            <p:nvPr>
              <p:custDataLst>
                <p:tags r:id="rId24"/>
              </p:custDataLst>
            </p:nvPr>
          </p:nvSpPr>
          <p:spPr bwMode="gray">
            <a:xfrm>
              <a:off x="1856185" y="6169819"/>
              <a:ext cx="58340" cy="279797"/>
            </a:xfrm>
            <a:prstGeom prst="roundRect">
              <a:avLst>
                <a:gd name="adj" fmla="val 50000"/>
              </a:avLst>
            </a:prstGeom>
            <a:gradFill rotWithShape="true">
              <a:gsLst>
                <a:gs pos="0">
                  <a:srgbClr val="ABABAB"/>
                </a:gs>
                <a:gs pos="50000">
                  <a:srgbClr val="E4E4E4"/>
                </a:gs>
                <a:gs pos="100000">
                  <a:srgbClr val="ABABAB"/>
                </a:gs>
              </a:gsLst>
              <a:lin ang="5400000" scaled="true"/>
            </a:gradFill>
            <a:ln>
              <a:noFill/>
            </a:ln>
          </p:spPr>
          <p:txBody>
            <a:bodyPr wrap="none" anchor="ctr"/>
            <a:lstStyle>
              <a:lvl1pPr>
                <a:spcBef>
                  <a:spcPct val="20000"/>
                </a:spcBef>
                <a:buFont typeface="Arial" panose="0208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spcBef>
                  <a:spcPct val="0"/>
                </a:spcBef>
                <a:buFontTx/>
                <a:buNone/>
                <a:defRPr/>
              </a:pPr>
              <a:endParaRPr lang="zh-CN" altLang="en-US" sz="2000">
                <a:solidFill>
                  <a:schemeClr val="bg1"/>
                </a:solidFill>
                <a:latin typeface="微软雅黑" panose="020B0503020204020204" pitchFamily="34" charset="-122"/>
              </a:endParaRPr>
            </a:p>
          </p:txBody>
        </p:sp>
      </p:grpSp>
      <p:pic>
        <p:nvPicPr>
          <p:cNvPr id="3" name="图片 2"/>
          <p:cNvPicPr>
            <a:picLocks noChangeAspect="true"/>
          </p:cNvPicPr>
          <p:nvPr/>
        </p:nvPicPr>
        <p:blipFill rotWithShape="true">
          <a:blip r:embed="rId25"/>
          <a:srcRect t="7562" b="21327"/>
          <a:stretch>
            <a:fillRect/>
          </a:stretch>
        </p:blipFill>
        <p:spPr>
          <a:xfrm>
            <a:off x="0" y="7469623"/>
            <a:ext cx="6858000" cy="2438400"/>
          </a:xfrm>
          <a:prstGeom prst="rect">
            <a:avLst/>
          </a:prstGeom>
        </p:spPr>
      </p:pic>
    </p:spTree>
  </p:cSld>
  <p:clrMapOvr>
    <a:masterClrMapping/>
  </p:clrMapOvr>
</p:sld>
</file>

<file path=ppt/tags/tag1.xml><?xml version="1.0" encoding="utf-8"?>
<p:tagLst xmlns:p="http://schemas.openxmlformats.org/presentationml/2006/main">
  <p:tag name="MH" val="20220529192709"/>
  <p:tag name="MH_LIBRARY" val="GRAPHIC"/>
  <p:tag name="MH_TYPE" val="SubTitle"/>
  <p:tag name="MH_ORDER" val="2"/>
</p:tagLst>
</file>

<file path=ppt/tags/tag10.xml><?xml version="1.0" encoding="utf-8"?>
<p:tagLst xmlns:p="http://schemas.openxmlformats.org/presentationml/2006/main">
  <p:tag name="MH" val="20220529192709"/>
  <p:tag name="MH_LIBRARY" val="GRAPHIC"/>
  <p:tag name="MH_TYPE" val="Other"/>
  <p:tag name="MH_ORDER" val="4"/>
</p:tagLst>
</file>

<file path=ppt/tags/tag11.xml><?xml version="1.0" encoding="utf-8"?>
<p:tagLst xmlns:p="http://schemas.openxmlformats.org/presentationml/2006/main">
  <p:tag name="MH" val="20220529192709"/>
  <p:tag name="MH_LIBRARY" val="GRAPHIC"/>
  <p:tag name="MH_TYPE" val="Other"/>
  <p:tag name="MH_ORDER" val="5"/>
</p:tagLst>
</file>

<file path=ppt/tags/tag12.xml><?xml version="1.0" encoding="utf-8"?>
<p:tagLst xmlns:p="http://schemas.openxmlformats.org/presentationml/2006/main">
  <p:tag name="MH" val="20220529192709"/>
  <p:tag name="MH_LIBRARY" val="GRAPHIC"/>
  <p:tag name="MH_TYPE" val="Other"/>
  <p:tag name="MH_ORDER" val="6"/>
</p:tagLst>
</file>

<file path=ppt/tags/tag13.xml><?xml version="1.0" encoding="utf-8"?>
<p:tagLst xmlns:p="http://schemas.openxmlformats.org/presentationml/2006/main">
  <p:tag name="MH" val="20220529192709"/>
  <p:tag name="MH_LIBRARY" val="GRAPHIC"/>
  <p:tag name="MH_TYPE" val="Other"/>
  <p:tag name="MH_ORDER" val="7"/>
</p:tagLst>
</file>

<file path=ppt/tags/tag14.xml><?xml version="1.0" encoding="utf-8"?>
<p:tagLst xmlns:p="http://schemas.openxmlformats.org/presentationml/2006/main">
  <p:tag name="MH" val="20220529192709"/>
  <p:tag name="MH_LIBRARY" val="GRAPHIC"/>
  <p:tag name="MH_TYPE" val="Other"/>
  <p:tag name="MH_ORDER" val="8"/>
</p:tagLst>
</file>

<file path=ppt/tags/tag15.xml><?xml version="1.0" encoding="utf-8"?>
<p:tagLst xmlns:p="http://schemas.openxmlformats.org/presentationml/2006/main">
  <p:tag name="MH" val="20220529192709"/>
  <p:tag name="MH_LIBRARY" val="GRAPHIC"/>
  <p:tag name="MH_TYPE" val="Other"/>
  <p:tag name="MH_ORDER" val="9"/>
</p:tagLst>
</file>

<file path=ppt/tags/tag16.xml><?xml version="1.0" encoding="utf-8"?>
<p:tagLst xmlns:p="http://schemas.openxmlformats.org/presentationml/2006/main">
  <p:tag name="MH" val="20220529192709"/>
  <p:tag name="MH_LIBRARY" val="GRAPHIC"/>
  <p:tag name="MH_TYPE" val="Other"/>
  <p:tag name="MH_ORDER" val="10"/>
</p:tagLst>
</file>

<file path=ppt/tags/tag17.xml><?xml version="1.0" encoding="utf-8"?>
<p:tagLst xmlns:p="http://schemas.openxmlformats.org/presentationml/2006/main">
  <p:tag name="MH" val="20220529192709"/>
  <p:tag name="MH_LIBRARY" val="GRAPHIC"/>
  <p:tag name="MH_TYPE" val="Other"/>
  <p:tag name="MH_ORDER" val="11"/>
</p:tagLst>
</file>

<file path=ppt/tags/tag18.xml><?xml version="1.0" encoding="utf-8"?>
<p:tagLst xmlns:p="http://schemas.openxmlformats.org/presentationml/2006/main">
  <p:tag name="MH" val="20220529192709"/>
  <p:tag name="MH_LIBRARY" val="GRAPHIC"/>
  <p:tag name="MH_TYPE" val="Other"/>
  <p:tag name="MH_ORDER" val="12"/>
</p:tagLst>
</file>

<file path=ppt/tags/tag19.xml><?xml version="1.0" encoding="utf-8"?>
<p:tagLst xmlns:p="http://schemas.openxmlformats.org/presentationml/2006/main">
  <p:tag name="MH" val="20220529192709"/>
  <p:tag name="MH_LIBRARY" val="GRAPHIC"/>
  <p:tag name="MH_TYPE" val="Other"/>
  <p:tag name="MH_ORDER" val="13"/>
</p:tagLst>
</file>

<file path=ppt/tags/tag2.xml><?xml version="1.0" encoding="utf-8"?>
<p:tagLst xmlns:p="http://schemas.openxmlformats.org/presentationml/2006/main">
  <p:tag name="MH" val="20220529192709"/>
  <p:tag name="MH_LIBRARY" val="GRAPHIC"/>
  <p:tag name="MH_TYPE" val="SubTitle"/>
  <p:tag name="MH_ORDER" val="1"/>
</p:tagLst>
</file>

<file path=ppt/tags/tag20.xml><?xml version="1.0" encoding="utf-8"?>
<p:tagLst xmlns:p="http://schemas.openxmlformats.org/presentationml/2006/main">
  <p:tag name="MH" val="20220529192709"/>
  <p:tag name="MH_LIBRARY" val="GRAPHIC"/>
  <p:tag name="MH_TYPE" val="Other"/>
  <p:tag name="MH_ORDER" val="14"/>
</p:tagLst>
</file>

<file path=ppt/tags/tag21.xml><?xml version="1.0" encoding="utf-8"?>
<p:tagLst xmlns:p="http://schemas.openxmlformats.org/presentationml/2006/main">
  <p:tag name="MH" val="20220529192709"/>
  <p:tag name="MH_LIBRARY" val="GRAPHIC"/>
  <p:tag name="MH_TYPE" val="Other"/>
  <p:tag name="MH_ORDER" val="15"/>
</p:tagLst>
</file>

<file path=ppt/tags/tag22.xml><?xml version="1.0" encoding="utf-8"?>
<p:tagLst xmlns:p="http://schemas.openxmlformats.org/presentationml/2006/main">
  <p:tag name="MH" val="20220529192709"/>
  <p:tag name="MH_LIBRARY" val="GRAPHIC"/>
  <p:tag name="MH_TYPE" val="Other"/>
  <p:tag name="MH_ORDER" val="16"/>
</p:tagLst>
</file>

<file path=ppt/tags/tag23.xml><?xml version="1.0" encoding="utf-8"?>
<p:tagLst xmlns:p="http://schemas.openxmlformats.org/presentationml/2006/main">
  <p:tag name="MH" val="20220529192709"/>
  <p:tag name="MH_LIBRARY" val="GRAPHIC"/>
  <p:tag name="MH_TYPE" val="Other"/>
  <p:tag name="MH_ORDER" val="17"/>
</p:tagLst>
</file>

<file path=ppt/tags/tag24.xml><?xml version="1.0" encoding="utf-8"?>
<p:tagLst xmlns:p="http://schemas.openxmlformats.org/presentationml/2006/main">
  <p:tag name="MH" val="20220529192709"/>
  <p:tag name="MH_LIBRARY" val="GRAPHIC"/>
  <p:tag name="MH_TYPE" val="Other"/>
  <p:tag name="MH_ORDER" val="18"/>
</p:tagLst>
</file>

<file path=ppt/tags/tag3.xml><?xml version="1.0" encoding="utf-8"?>
<p:tagLst xmlns:p="http://schemas.openxmlformats.org/presentationml/2006/main">
  <p:tag name="MH" val="20220529192709"/>
  <p:tag name="MH_LIBRARY" val="GRAPHIC"/>
  <p:tag name="MH_TYPE" val="SubTitle"/>
  <p:tag name="MH_ORDER" val="3"/>
</p:tagLst>
</file>

<file path=ppt/tags/tag4.xml><?xml version="1.0" encoding="utf-8"?>
<p:tagLst xmlns:p="http://schemas.openxmlformats.org/presentationml/2006/main">
  <p:tag name="MH" val="20220529192709"/>
  <p:tag name="MH_LIBRARY" val="GRAPHIC"/>
  <p:tag name="MH_TYPE" val="SubTitle"/>
  <p:tag name="MH_ORDER" val="4"/>
</p:tagLst>
</file>

<file path=ppt/tags/tag5.xml><?xml version="1.0" encoding="utf-8"?>
<p:tagLst xmlns:p="http://schemas.openxmlformats.org/presentationml/2006/main">
  <p:tag name="MH" val="20220529192709"/>
  <p:tag name="MH_LIBRARY" val="GRAPHIC"/>
  <p:tag name="MH_TYPE" val="SubTitle"/>
  <p:tag name="MH_ORDER" val="5"/>
</p:tagLst>
</file>

<file path=ppt/tags/tag6.xml><?xml version="1.0" encoding="utf-8"?>
<p:tagLst xmlns:p="http://schemas.openxmlformats.org/presentationml/2006/main">
  <p:tag name="MH" val="20220529192709"/>
  <p:tag name="MH_LIBRARY" val="GRAPHIC"/>
  <p:tag name="MH_TYPE" val="SubTitle"/>
  <p:tag name="MH_ORDER" val="6"/>
</p:tagLst>
</file>

<file path=ppt/tags/tag7.xml><?xml version="1.0" encoding="utf-8"?>
<p:tagLst xmlns:p="http://schemas.openxmlformats.org/presentationml/2006/main">
  <p:tag name="MH" val="20220529192709"/>
  <p:tag name="MH_LIBRARY" val="GRAPHIC"/>
  <p:tag name="MH_TYPE" val="Other"/>
  <p:tag name="MH_ORDER" val="1"/>
</p:tagLst>
</file>

<file path=ppt/tags/tag8.xml><?xml version="1.0" encoding="utf-8"?>
<p:tagLst xmlns:p="http://schemas.openxmlformats.org/presentationml/2006/main">
  <p:tag name="MH" val="20220529192709"/>
  <p:tag name="MH_LIBRARY" val="GRAPHIC"/>
  <p:tag name="MH_TYPE" val="Other"/>
  <p:tag name="MH_ORDER" val="2"/>
</p:tagLst>
</file>

<file path=ppt/tags/tag9.xml><?xml version="1.0" encoding="utf-8"?>
<p:tagLst xmlns:p="http://schemas.openxmlformats.org/presentationml/2006/main">
  <p:tag name="MH" val="20220529192709"/>
  <p:tag name="MH_LIBRARY" val="GRAPHIC"/>
  <p:tag name="MH_TYPE" val="Other"/>
  <p:tag name="MH_ORDER"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3772</Words>
  <Application>WPS 演示</Application>
  <PresentationFormat>A4 纸张(210x297 毫米)</PresentationFormat>
  <Paragraphs>279</Paragraphs>
  <Slides>28</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28</vt:i4>
      </vt:variant>
    </vt:vector>
  </HeadingPairs>
  <TitlesOfParts>
    <vt:vector size="47" baseType="lpstr">
      <vt:lpstr>Arial</vt:lpstr>
      <vt:lpstr>宋体</vt:lpstr>
      <vt:lpstr>Wingdings</vt:lpstr>
      <vt:lpstr>微软雅黑</vt:lpstr>
      <vt:lpstr>黑体</vt:lpstr>
      <vt:lpstr>仿宋</vt:lpstr>
      <vt:lpstr>微软雅黑</vt:lpstr>
      <vt:lpstr>Times New Roman</vt:lpstr>
      <vt:lpstr>Cambria</vt:lpstr>
      <vt:lpstr>Arial Narrow</vt:lpstr>
      <vt:lpstr>Times New Roman</vt:lpstr>
      <vt:lpstr>Nimbus Roman No9 L</vt:lpstr>
      <vt:lpstr>方正书宋_GBK</vt:lpstr>
      <vt:lpstr>Calibri</vt:lpstr>
      <vt:lpstr>DejaVu Sans</vt:lpstr>
      <vt:lpstr>宋体</vt:lpstr>
      <vt:lpstr>Arial Unicode MS</vt:lpstr>
      <vt:lpstr>等线</vt:lpstr>
      <vt:lpstr>Office Theme</vt:lpstr>
      <vt:lpstr>关于《朝阳市国土空间生态修复规划（2021-2035年）》公开征求意见的公告</vt:lpstr>
      <vt:lpstr>朝阳市国土空间生态修复规划</vt:lpstr>
      <vt:lpstr>PowerPoint 演示文稿</vt:lpstr>
      <vt:lpstr>前言 | PREFACE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辽宁省国土空间规划 （2020-2035） </dc:title>
  <dc:creator>Windows 用户</dc:creator>
  <cp:lastModifiedBy>ql</cp:lastModifiedBy>
  <cp:revision>264</cp:revision>
  <dcterms:created xsi:type="dcterms:W3CDTF">2022-07-04T05:52:52Z</dcterms:created>
  <dcterms:modified xsi:type="dcterms:W3CDTF">2022-07-04T05:52:52Z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2021-07-31T16:00:00Z</vt:filetime>
  </property>
  <property fmtid="{D5CDD505-2E9C-101B-9397-08002B2CF9AE}" pid="3" name="Creator">
    <vt:lpwstr>Microsoft® PowerPoint® 适用于 Microsoft 365</vt:lpwstr>
  </property>
  <property fmtid="{D5CDD505-2E9C-101B-9397-08002B2CF9AE}" pid="4" name="LastSaved">
    <vt:filetime>2021-12-16T16:00:00Z</vt:filetime>
  </property>
  <property fmtid="{D5CDD505-2E9C-101B-9397-08002B2CF9AE}" pid="5" name="KSOProductBuildVer">
    <vt:lpwstr>2052-11.8.2.10386</vt:lpwstr>
  </property>
</Properties>
</file>