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3"/>
  </p:handoutMasterIdLst>
  <p:sldIdLst>
    <p:sldId id="335" r:id="rId3"/>
    <p:sldId id="336" r:id="rId5"/>
    <p:sldId id="341" r:id="rId6"/>
    <p:sldId id="379" r:id="rId7"/>
    <p:sldId id="380" r:id="rId8"/>
    <p:sldId id="381" r:id="rId9"/>
    <p:sldId id="382" r:id="rId10"/>
    <p:sldId id="383" r:id="rId11"/>
    <p:sldId id="384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0F48E2B3-59C6-4403-B248-79E423FF850F}">
          <p14:sldIdLst>
            <p14:sldId id="335"/>
            <p14:sldId id="336"/>
            <p14:sldId id="379"/>
            <p14:sldId id="341"/>
            <p14:sldId id="380"/>
            <p14:sldId id="381"/>
            <p14:sldId id="382"/>
            <p14:sldId id="383"/>
            <p14:sldId id="384"/>
          </p14:sldIdLst>
        </p14:section>
        <p14:section name="标注页" id="{CAE687E1-1473-40BE-99A7-FCF39E9DCD8C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B48D"/>
    <a:srgbClr val="080808"/>
    <a:srgbClr val="FFFCF6"/>
    <a:srgbClr val="666666"/>
    <a:srgbClr val="942D0F"/>
    <a:srgbClr val="EA6C29"/>
    <a:srgbClr val="DFAF82"/>
    <a:srgbClr val="EFD1AA"/>
    <a:srgbClr val="CB6A32"/>
    <a:srgbClr val="F7E5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82" autoAdjust="0"/>
    <p:restoredTop sz="94494" autoAdjust="0"/>
  </p:normalViewPr>
  <p:slideViewPr>
    <p:cSldViewPr snapToGrid="0">
      <p:cViewPr>
        <p:scale>
          <a:sx n="50" d="100"/>
          <a:sy n="50" d="100"/>
        </p:scale>
        <p:origin x="1003" y="677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4970"/>
    </p:cViewPr>
  </p:sorterViewPr>
  <p:notesViewPr>
    <p:cSldViewPr snapToGrid="0">
      <p:cViewPr varScale="1">
        <p:scale>
          <a:sx n="62" d="100"/>
          <a:sy n="62" d="100"/>
        </p:scale>
        <p:origin x="2371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handoutMaster" Target="handoutMasters/handoutMaster1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OPPOSans M" panose="00020600040101010101" pitchFamily="18" charset="-122"/>
              <a:ea typeface="OPPOSans M" panose="00020600040101010101" pitchFamily="18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6621C7-7238-4F7B-9B0C-DC42A46FAECA}" type="datetimeFigureOut">
              <a:rPr lang="zh-CN" altLang="en-US" smtClean="0">
                <a:latin typeface="OPPOSans M" panose="00020600040101010101" pitchFamily="18" charset="-122"/>
                <a:ea typeface="OPPOSans M" panose="00020600040101010101" pitchFamily="18" charset="-122"/>
              </a:rPr>
            </a:fld>
            <a:endParaRPr lang="zh-CN" altLang="en-US" dirty="0">
              <a:latin typeface="OPPOSans M" panose="00020600040101010101" pitchFamily="18" charset="-122"/>
              <a:ea typeface="OPPOSans M" panose="00020600040101010101" pitchFamily="18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dirty="0">
              <a:latin typeface="OPPOSans M" panose="00020600040101010101" pitchFamily="18" charset="-122"/>
              <a:ea typeface="OPPOSans M" panose="00020600040101010101" pitchFamily="18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79B333-4E20-4EE4-9DB2-BB5369CB1564}" type="slidenum">
              <a:rPr lang="zh-CN" altLang="en-US" smtClean="0">
                <a:latin typeface="OPPOSans M" panose="00020600040101010101" pitchFamily="18" charset="-122"/>
                <a:ea typeface="OPPOSans M" panose="00020600040101010101" pitchFamily="18" charset="-122"/>
              </a:rPr>
            </a:fld>
            <a:endParaRPr lang="zh-CN" altLang="en-US" dirty="0">
              <a:latin typeface="OPPOSans M" panose="00020600040101010101" pitchFamily="18" charset="-122"/>
              <a:ea typeface="OPPOSans M" panose="00020600040101010101" pitchFamily="18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OPPOSans M" panose="00020600040101010101" pitchFamily="18" charset="-122"/>
                <a:ea typeface="OPPOSans M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OPPOSans M" panose="00020600040101010101" pitchFamily="18" charset="-122"/>
                <a:ea typeface="OPPOSans M" panose="00020600040101010101" pitchFamily="18" charset="-122"/>
              </a:defRPr>
            </a:lvl1pPr>
          </a:lstStyle>
          <a:p>
            <a:fld id="{F8E462A3-A5FB-4139-B092-D9DA31B9FAC1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OPPOSans M" panose="00020600040101010101" pitchFamily="18" charset="-122"/>
                <a:ea typeface="OPPOSans M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OPPOSans M" panose="00020600040101010101" pitchFamily="18" charset="-122"/>
                <a:ea typeface="OPPOSans M" panose="00020600040101010101" pitchFamily="18" charset="-122"/>
              </a:defRPr>
            </a:lvl1pPr>
          </a:lstStyle>
          <a:p>
            <a:fld id="{99690F5F-8142-46D7-A667-6EE4F495F3B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OPPOSans M" panose="00020600040101010101" pitchFamily="18" charset="-122"/>
        <a:ea typeface="OPPOSans M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OPPOSans M" panose="00020600040101010101" pitchFamily="18" charset="-122"/>
        <a:ea typeface="OPPOSans M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OPPOSans M" panose="00020600040101010101" pitchFamily="18" charset="-122"/>
        <a:ea typeface="OPPOSans M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OPPOSans M" panose="00020600040101010101" pitchFamily="18" charset="-122"/>
        <a:ea typeface="OPPOSans M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OPPOSans M" panose="00020600040101010101" pitchFamily="18" charset="-122"/>
        <a:ea typeface="OPPOSans M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690F5F-8142-46D7-A667-6EE4F495F3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b="1" i="0" dirty="0">
              <a:solidFill>
                <a:srgbClr val="FFFFFF"/>
              </a:solidFill>
              <a:effectLst/>
              <a:latin typeface="思源宋体 CN Heavy" panose="02020900000000000000" pitchFamily="18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690F5F-8142-46D7-A667-6EE4F495F3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b="1" i="0" dirty="0">
              <a:solidFill>
                <a:srgbClr val="FFFFFF"/>
              </a:solidFill>
              <a:effectLst/>
              <a:latin typeface="思源宋体 CN Heavy" panose="02020900000000000000" pitchFamily="18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690F5F-8142-46D7-A667-6EE4F495F3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b="1" i="0" dirty="0">
              <a:solidFill>
                <a:srgbClr val="FFFFFF"/>
              </a:solidFill>
              <a:effectLst/>
              <a:latin typeface="思源宋体 CN Heavy" panose="02020900000000000000" pitchFamily="18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690F5F-8142-46D7-A667-6EE4F495F3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b="1" i="0" dirty="0">
              <a:solidFill>
                <a:srgbClr val="FFFFFF"/>
              </a:solidFill>
              <a:effectLst/>
              <a:latin typeface="思源宋体 CN Heavy" panose="02020900000000000000" pitchFamily="18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690F5F-8142-46D7-A667-6EE4F495F3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b="1" i="0" dirty="0">
              <a:solidFill>
                <a:srgbClr val="FFFFFF"/>
              </a:solidFill>
              <a:effectLst/>
              <a:latin typeface="思源宋体 CN Heavy" panose="02020900000000000000" pitchFamily="18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690F5F-8142-46D7-A667-6EE4F495F3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b="1" i="0" dirty="0">
              <a:solidFill>
                <a:srgbClr val="FFFFFF"/>
              </a:solidFill>
              <a:effectLst/>
              <a:latin typeface="思源宋体 CN Heavy" panose="02020900000000000000" pitchFamily="18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690F5F-8142-46D7-A667-6EE4F495F3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b="1" i="0" dirty="0">
              <a:solidFill>
                <a:srgbClr val="FFFFFF"/>
              </a:solidFill>
              <a:effectLst/>
              <a:latin typeface="思源宋体 CN Heavy" panose="02020900000000000000" pitchFamily="18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690F5F-8142-46D7-A667-6EE4F495F3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5" Type="http://schemas.microsoft.com/office/2007/relationships/hdphoto" Target="../media/image15.wdp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-527" y="-298"/>
            <a:ext cx="12193056" cy="6858594"/>
          </a:xfrm>
          <a:prstGeom prst="rect">
            <a:avLst/>
          </a:prstGeom>
        </p:spPr>
      </p:pic>
      <p:pic>
        <p:nvPicPr>
          <p:cNvPr id="3" name="图片 2" descr="图片包含 游戏机, 播放器, 球, 棒球&#10;&#10;描述已自动生成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3853006" cy="2828789"/>
          </a:xfrm>
          <a:prstGeom prst="rect">
            <a:avLst/>
          </a:prstGeom>
          <a:effectLst>
            <a:outerShdw blurRad="381000" dist="571500" dir="5400000" algn="t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女人, 标志, 食物, 窗帘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 descr="卡通人物&#10;&#10;中度可信度描述已自动生成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71294"/>
            <a:ext cx="4468755" cy="6486706"/>
          </a:xfrm>
          <a:prstGeom prst="rect">
            <a:avLst/>
          </a:prstGeom>
          <a:effectLst>
            <a:outerShdw blurRad="381000" dist="571500" dir="5400000" algn="t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副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室内, 窗帘, 桌子, 食物&#10;&#10;描述已自动生成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9189720" y="0"/>
            <a:ext cx="3002280" cy="3382758"/>
          </a:xfrm>
          <a:custGeom>
            <a:avLst/>
            <a:gdLst>
              <a:gd name="connsiteX0" fmla="*/ 0 w 3002280"/>
              <a:gd name="connsiteY0" fmla="*/ 0 h 3382758"/>
              <a:gd name="connsiteX1" fmla="*/ 3002280 w 3002280"/>
              <a:gd name="connsiteY1" fmla="*/ 0 h 3382758"/>
              <a:gd name="connsiteX2" fmla="*/ 3002280 w 3002280"/>
              <a:gd name="connsiteY2" fmla="*/ 3382758 h 3382758"/>
              <a:gd name="connsiteX3" fmla="*/ 0 w 3002280"/>
              <a:gd name="connsiteY3" fmla="*/ 3382758 h 3382758"/>
              <a:gd name="connsiteX4" fmla="*/ 0 w 3002280"/>
              <a:gd name="connsiteY4" fmla="*/ 2679609 h 3382758"/>
              <a:gd name="connsiteX5" fmla="*/ 185774 w 3002280"/>
              <a:gd name="connsiteY5" fmla="*/ 2679609 h 3382758"/>
              <a:gd name="connsiteX6" fmla="*/ 185774 w 3002280"/>
              <a:gd name="connsiteY6" fmla="*/ 659757 h 3382758"/>
              <a:gd name="connsiteX7" fmla="*/ 0 w 3002280"/>
              <a:gd name="connsiteY7" fmla="*/ 659757 h 3382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02280" h="3382758">
                <a:moveTo>
                  <a:pt x="0" y="0"/>
                </a:moveTo>
                <a:lnTo>
                  <a:pt x="3002280" y="0"/>
                </a:lnTo>
                <a:lnTo>
                  <a:pt x="3002280" y="3382758"/>
                </a:lnTo>
                <a:lnTo>
                  <a:pt x="0" y="3382758"/>
                </a:lnTo>
                <a:lnTo>
                  <a:pt x="0" y="2679609"/>
                </a:lnTo>
                <a:lnTo>
                  <a:pt x="185774" y="2679609"/>
                </a:lnTo>
                <a:lnTo>
                  <a:pt x="185774" y="659757"/>
                </a:lnTo>
                <a:lnTo>
                  <a:pt x="0" y="659757"/>
                </a:lnTo>
                <a:close/>
              </a:path>
            </a:pathLst>
          </a:custGeom>
          <a:effectLst>
            <a:outerShdw blurRad="381000" dist="571500" dir="5400000" algn="t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-530" y="-364"/>
            <a:ext cx="12193056" cy="6858363"/>
          </a:xfrm>
          <a:prstGeom prst="rect">
            <a:avLst/>
          </a:prstGeom>
        </p:spPr>
      </p:pic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690997" y="587530"/>
            <a:ext cx="10641648" cy="3952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zh-CN" altLang="en-US" sz="2400" kern="1200" dirty="0" smtClean="0">
                <a:ln w="2540">
                  <a:noFill/>
                </a:ln>
                <a:gradFill>
                  <a:gsLst>
                    <a:gs pos="0">
                      <a:schemeClr val="accent6"/>
                    </a:gs>
                    <a:gs pos="23000">
                      <a:schemeClr val="accent5"/>
                    </a:gs>
                    <a:gs pos="39000">
                      <a:schemeClr val="accent1"/>
                    </a:gs>
                    <a:gs pos="79000">
                      <a:schemeClr val="accent1">
                        <a:lumMod val="75000"/>
                      </a:schemeClr>
                    </a:gs>
                    <a:gs pos="100000">
                      <a:schemeClr val="accent5"/>
                    </a:gs>
                  </a:gsLst>
                  <a:lin ang="5400000" scaled="0"/>
                </a:gradFill>
                <a:latin typeface="+mj-ea"/>
                <a:ea typeface="+mj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4" name="组合 3"/>
          <p:cNvGrpSpPr/>
          <p:nvPr userDrawn="1"/>
        </p:nvGrpSpPr>
        <p:grpSpPr>
          <a:xfrm>
            <a:off x="10005060" y="5554980"/>
            <a:ext cx="2186940" cy="1333365"/>
            <a:chOff x="11325860" y="5554980"/>
            <a:chExt cx="2186940" cy="1333365"/>
          </a:xfrm>
        </p:grpSpPr>
        <p:pic>
          <p:nvPicPr>
            <p:cNvPr id="5" name="图片 4" descr="图片包含 背景图案&#10;&#10;描述已自动生成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12618720" y="5554980"/>
              <a:ext cx="894080" cy="898208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12405305" y="5761912"/>
              <a:ext cx="859114" cy="1126433"/>
            </a:xfrm>
            <a:prstGeom prst="rect">
              <a:avLst/>
            </a:prstGeom>
          </p:spPr>
        </p:pic>
        <p:pic>
          <p:nvPicPr>
            <p:cNvPr id="7" name="图片 6" descr="图片包含 背景图案&#10;&#10;描述已自动生成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11325860" y="6308724"/>
              <a:ext cx="2186940" cy="549275"/>
            </a:xfrm>
            <a:prstGeom prst="rect">
              <a:avLst/>
            </a:prstGeom>
          </p:spPr>
        </p:pic>
      </p:grp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1" y="526747"/>
            <a:ext cx="695324" cy="3952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桌子上有食物&#10;&#10;低可信度描述已自动生成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>
          <a:xfrm>
            <a:off x="3764513" y="4227024"/>
            <a:ext cx="4662975" cy="46629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email">
            <a:alphaModFix amt="85000"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720356" y="5233325"/>
            <a:ext cx="2137644" cy="215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30000" decel="70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700000">
                                      <p:cBhvr>
                                        <p:cTn id="6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image" Target="../media/image16.png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/>
        </p:nvGrpSpPr>
        <p:grpSpPr>
          <a:xfrm>
            <a:off x="-12573286" y="-7087344"/>
            <a:ext cx="37338572" cy="21032689"/>
            <a:chOff x="-11435715" y="-6971249"/>
            <a:chExt cx="37338572" cy="21032689"/>
          </a:xfrm>
        </p:grpSpPr>
        <p:pic>
          <p:nvPicPr>
            <p:cNvPr id="2" name="图片 1"/>
            <p:cNvPicPr>
              <a:picLocks noChangeAspect="1"/>
            </p:cNvPicPr>
            <p:nvPr userDrawn="1"/>
          </p:nvPicPr>
          <p:blipFill>
            <a:blip r:embed="rId7" cstate="email"/>
            <a:stretch>
              <a:fillRect/>
            </a:stretch>
          </p:blipFill>
          <p:spPr>
            <a:xfrm>
              <a:off x="-11435715" y="-6971249"/>
              <a:ext cx="1585532" cy="428209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 userDrawn="1"/>
          </p:nvPicPr>
          <p:blipFill>
            <a:blip r:embed="rId7" cstate="email"/>
            <a:stretch>
              <a:fillRect/>
            </a:stretch>
          </p:blipFill>
          <p:spPr>
            <a:xfrm>
              <a:off x="24317325" y="-6971249"/>
              <a:ext cx="1585532" cy="428209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 userDrawn="1"/>
          </p:nvPicPr>
          <p:blipFill>
            <a:blip r:embed="rId7" cstate="email"/>
            <a:stretch>
              <a:fillRect/>
            </a:stretch>
          </p:blipFill>
          <p:spPr>
            <a:xfrm>
              <a:off x="-11435715" y="13633231"/>
              <a:ext cx="1585532" cy="428209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 userDrawn="1"/>
          </p:nvPicPr>
          <p:blipFill>
            <a:blip r:embed="rId7" cstate="email"/>
            <a:stretch>
              <a:fillRect/>
            </a:stretch>
          </p:blipFill>
          <p:spPr>
            <a:xfrm>
              <a:off x="24317325" y="13633231"/>
              <a:ext cx="1585532" cy="428209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1.png"/><Relationship Id="rId1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1.png"/><Relationship Id="rId1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1.png"/><Relationship Id="rId1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1.png"/><Relationship Id="rId1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1.png"/><Relationship Id="rId1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1.png"/><Relationship Id="rId1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1.png"/><Relationship Id="rId1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 flipH="1">
            <a:off x="1433195" y="2032003"/>
            <a:ext cx="9325610" cy="2215515"/>
          </a:xfrm>
          <a:prstGeom prst="rect">
            <a:avLst/>
          </a:prstGeom>
          <a:noFill/>
        </p:spPr>
        <p:txBody>
          <a:bodyPr vert="horz" wrap="square" lIns="0" tIns="0" rIns="144000" bIns="0" rtlCol="0" anchor="b">
            <a:spAutoFit/>
            <a:scene3d>
              <a:camera prst="orthographicFront"/>
              <a:lightRig rig="threePt" dir="t"/>
            </a:scene3d>
          </a:bodyPr>
          <a:lstStyle/>
          <a:p>
            <a:pPr algn="ctr">
              <a:lnSpc>
                <a:spcPct val="80000"/>
              </a:lnSpc>
            </a:pPr>
            <a:r>
              <a:rPr sz="6000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朝阳市龙城区公共租赁住房</a:t>
            </a:r>
            <a:br>
              <a:rPr sz="6000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</a:br>
            <a:r>
              <a:rPr sz="6000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配租管理办法</a:t>
            </a:r>
            <a:r>
              <a:rPr lang="zh-CN" sz="6000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政策解读</a:t>
            </a:r>
            <a:endParaRPr lang="zh-CN" sz="6000" b="1" kern="1200" baseline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>
              <a:lnSpc>
                <a:spcPct val="80000"/>
              </a:lnSpc>
            </a:pPr>
            <a:endParaRPr kumimoji="1" lang="zh-CN" altLang="en-US" sz="6000" b="1" kern="1200" baseline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 flipH="1">
            <a:off x="856971" y="1747037"/>
            <a:ext cx="2586549" cy="259605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 flipH="1">
            <a:off x="8947797" y="437128"/>
            <a:ext cx="2586549" cy="2596057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3517505" y="4188943"/>
            <a:ext cx="46602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kumimoji="1" lang="zh-CN" altLang="en-US" sz="3200" b="1" dirty="0">
                <a:gradFill>
                  <a:gsLst>
                    <a:gs pos="0">
                      <a:schemeClr val="accent3"/>
                    </a:gs>
                    <a:gs pos="98000">
                      <a:schemeClr val="accent6"/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outerShdw blurRad="254000" dist="254000" dir="5400000" sx="103000" sy="103000" algn="ctr" rotWithShape="0">
                    <a:schemeClr val="tx1">
                      <a:alpha val="20000"/>
                    </a:schemeClr>
                  </a:outerShdw>
                </a:effectLst>
                <a:latin typeface="+mj-ea"/>
                <a:ea typeface="+mj-ea"/>
              </a:rPr>
              <a:t>龙城区住房和城乡建设局</a:t>
            </a:r>
            <a:endParaRPr kumimoji="1" lang="zh-CN" altLang="en-US" sz="3200" b="1" dirty="0">
              <a:gradFill>
                <a:gsLst>
                  <a:gs pos="0">
                    <a:schemeClr val="accent3"/>
                  </a:gs>
                  <a:gs pos="98000">
                    <a:schemeClr val="accent6"/>
                  </a:gs>
                </a:gsLst>
                <a:path path="circle">
                  <a:fillToRect l="50000" t="50000" r="50000" b="50000"/>
                </a:path>
              </a:gradFill>
              <a:effectLst>
                <a:outerShdw blurRad="254000" dist="254000" dir="5400000" sx="103000" sy="103000" algn="ctr" rotWithShape="0">
                  <a:schemeClr val="tx1">
                    <a:alpha val="20000"/>
                  </a:schemeClr>
                </a:outerShdw>
              </a:effectLst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to="" calcmode="lin" valueType="num"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#ppt_h-#ppt_h*8)*(1-$)^8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#ppt_w-#ppt_w*8)*(1-$)^8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 additive="base"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196437" y="1421709"/>
            <a:ext cx="3631959" cy="768350"/>
            <a:chOff x="2720187" y="2966664"/>
            <a:chExt cx="3631959" cy="768350"/>
          </a:xfrm>
        </p:grpSpPr>
        <p:sp>
          <p:nvSpPr>
            <p:cNvPr id="27" name="文本框 26"/>
            <p:cNvSpPr txBox="1"/>
            <p:nvPr/>
          </p:nvSpPr>
          <p:spPr>
            <a:xfrm>
              <a:off x="4134091" y="3026258"/>
              <a:ext cx="2218055" cy="583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zh-CN" altLang="en-US" sz="3200" b="1" dirty="0">
                  <a:gradFill>
                    <a:gsLst>
                      <a:gs pos="0">
                        <a:schemeClr val="accent3"/>
                      </a:gs>
                      <a:gs pos="98000">
                        <a:schemeClr val="accent6"/>
                      </a:gs>
                    </a:gsLst>
                    <a:path path="circle">
                      <a:fillToRect l="50000" t="50000" r="50000" b="50000"/>
                    </a:path>
                  </a:gradFill>
                  <a:effectLst>
                    <a:outerShdw blurRad="254000" dist="254000" dir="5400000" sx="103000" sy="103000" algn="ctr" rotWithShape="0">
                      <a:schemeClr val="tx1">
                        <a:alpha val="20000"/>
                      </a:schemeClr>
                    </a:outerShdw>
                  </a:effectLst>
                  <a:latin typeface="+mj-ea"/>
                  <a:ea typeface="+mj-ea"/>
                </a:rPr>
                <a:t>申请与审核</a:t>
              </a:r>
              <a:endParaRPr kumimoji="1" lang="zh-CN" altLang="en-US" sz="3200" b="1" dirty="0">
                <a:gradFill>
                  <a:gsLst>
                    <a:gs pos="0">
                      <a:schemeClr val="accent3"/>
                    </a:gs>
                    <a:gs pos="98000">
                      <a:schemeClr val="accent6"/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outerShdw blurRad="254000" dist="254000" dir="5400000" sx="103000" sy="103000" algn="ctr" rotWithShape="0">
                    <a:schemeClr val="tx1">
                      <a:alpha val="20000"/>
                    </a:schemeClr>
                  </a:outerShdw>
                </a:effectLst>
                <a:latin typeface="+mj-ea"/>
                <a:ea typeface="+mj-ea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2720187" y="2966664"/>
              <a:ext cx="1806418" cy="76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zh-CN" altLang="en-US" sz="44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cs typeface="Aharoni" panose="02010803020104030203" pitchFamily="2" charset="-79"/>
                </a:rPr>
                <a:t>一</a:t>
              </a:r>
              <a:endParaRPr lang="zh-CN" alt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Aharoni" panose="02010803020104030203" pitchFamily="2" charset="-79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181039" y="2396434"/>
            <a:ext cx="3651644" cy="768350"/>
            <a:chOff x="4967294" y="2982539"/>
            <a:chExt cx="3651644" cy="768350"/>
          </a:xfrm>
        </p:grpSpPr>
        <p:sp>
          <p:nvSpPr>
            <p:cNvPr id="31" name="文本框 30"/>
            <p:cNvSpPr txBox="1"/>
            <p:nvPr/>
          </p:nvSpPr>
          <p:spPr>
            <a:xfrm>
              <a:off x="6400883" y="3068168"/>
              <a:ext cx="2218055" cy="583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zh-CN" altLang="en-US" sz="3200" b="1" dirty="0">
                  <a:gradFill>
                    <a:gsLst>
                      <a:gs pos="0">
                        <a:schemeClr val="accent3"/>
                      </a:gs>
                      <a:gs pos="98000">
                        <a:schemeClr val="accent6"/>
                      </a:gs>
                    </a:gsLst>
                    <a:path path="circle">
                      <a:fillToRect l="50000" t="50000" r="50000" b="50000"/>
                    </a:path>
                  </a:gradFill>
                  <a:effectLst>
                    <a:outerShdw blurRad="254000" dist="254000" dir="5400000" sx="103000" sy="103000" algn="ctr" rotWithShape="0">
                      <a:schemeClr val="tx1">
                        <a:alpha val="20000"/>
                      </a:schemeClr>
                    </a:outerShdw>
                  </a:effectLst>
                  <a:latin typeface="+mj-ea"/>
                  <a:ea typeface="+mj-ea"/>
                </a:rPr>
                <a:t>轮候与配租</a:t>
              </a:r>
              <a:endParaRPr kumimoji="1" lang="zh-CN" altLang="en-US" sz="3200" b="1" dirty="0">
                <a:gradFill>
                  <a:gsLst>
                    <a:gs pos="0">
                      <a:schemeClr val="accent3"/>
                    </a:gs>
                    <a:gs pos="98000">
                      <a:schemeClr val="accent6"/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outerShdw blurRad="254000" dist="254000" dir="5400000" sx="103000" sy="103000" algn="ctr" rotWithShape="0">
                    <a:schemeClr val="tx1">
                      <a:alpha val="20000"/>
                    </a:schemeClr>
                  </a:outerShdw>
                </a:effectLst>
                <a:latin typeface="+mj-ea"/>
                <a:ea typeface="+mj-ea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4967294" y="2982539"/>
              <a:ext cx="1806418" cy="76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zh-CN" altLang="en-US" sz="44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cs typeface="Aharoni" panose="02010803020104030203" pitchFamily="2" charset="-79"/>
                </a:rPr>
                <a:t>二</a:t>
              </a:r>
              <a:endParaRPr lang="zh-CN" alt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Aharoni" panose="02010803020104030203" pitchFamily="2" charset="-79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196755" y="3365444"/>
            <a:ext cx="3635768" cy="768350"/>
            <a:chOff x="7150900" y="2966664"/>
            <a:chExt cx="3635768" cy="768350"/>
          </a:xfrm>
        </p:grpSpPr>
        <p:sp>
          <p:nvSpPr>
            <p:cNvPr id="35" name="文本框 34"/>
            <p:cNvSpPr txBox="1"/>
            <p:nvPr/>
          </p:nvSpPr>
          <p:spPr>
            <a:xfrm>
              <a:off x="8568613" y="3068168"/>
              <a:ext cx="2218055" cy="583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zh-CN" altLang="en-US" sz="3200" b="1" dirty="0">
                  <a:gradFill>
                    <a:gsLst>
                      <a:gs pos="0">
                        <a:schemeClr val="accent3"/>
                      </a:gs>
                      <a:gs pos="98000">
                        <a:schemeClr val="accent6"/>
                      </a:gs>
                    </a:gsLst>
                    <a:path path="circle">
                      <a:fillToRect l="50000" t="50000" r="50000" b="50000"/>
                    </a:path>
                  </a:gradFill>
                  <a:effectLst>
                    <a:outerShdw blurRad="254000" dist="254000" dir="5400000" sx="103000" sy="103000" algn="ctr" rotWithShape="0">
                      <a:schemeClr val="tx1">
                        <a:alpha val="20000"/>
                      </a:schemeClr>
                    </a:outerShdw>
                  </a:effectLst>
                  <a:latin typeface="+mj-ea"/>
                  <a:ea typeface="+mj-ea"/>
                </a:rPr>
                <a:t>使用与退出</a:t>
              </a:r>
              <a:endParaRPr kumimoji="1" lang="zh-CN" altLang="en-US" sz="3200" b="1" dirty="0">
                <a:gradFill>
                  <a:gsLst>
                    <a:gs pos="0">
                      <a:schemeClr val="accent3"/>
                    </a:gs>
                    <a:gs pos="98000">
                      <a:schemeClr val="accent6"/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outerShdw blurRad="254000" dist="254000" dir="5400000" sx="103000" sy="103000" algn="ctr" rotWithShape="0">
                    <a:schemeClr val="tx1">
                      <a:alpha val="20000"/>
                    </a:schemeClr>
                  </a:outerShdw>
                </a:effectLst>
                <a:latin typeface="+mj-ea"/>
                <a:ea typeface="+mj-ea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7150900" y="2966664"/>
              <a:ext cx="1806418" cy="76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zh-CN" altLang="en-US" sz="44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cs typeface="Aharoni" panose="02010803020104030203" pitchFamily="2" charset="-79"/>
                </a:rPr>
                <a:t>三</a:t>
              </a:r>
              <a:endParaRPr lang="zh-CN" alt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Aharoni" panose="02010803020104030203" pitchFamily="2" charset="-79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196596" y="4363664"/>
            <a:ext cx="3241749" cy="768350"/>
            <a:chOff x="9366256" y="2966664"/>
            <a:chExt cx="3241749" cy="768350"/>
          </a:xfrm>
        </p:grpSpPr>
        <p:sp>
          <p:nvSpPr>
            <p:cNvPr id="39" name="文本框 38"/>
            <p:cNvSpPr txBox="1"/>
            <p:nvPr/>
          </p:nvSpPr>
          <p:spPr>
            <a:xfrm>
              <a:off x="10796985" y="3052293"/>
              <a:ext cx="1811020" cy="583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zh-CN" altLang="en-US" sz="3200" b="1" dirty="0">
                  <a:gradFill>
                    <a:gsLst>
                      <a:gs pos="0">
                        <a:schemeClr val="accent3"/>
                      </a:gs>
                      <a:gs pos="98000">
                        <a:schemeClr val="accent6"/>
                      </a:gs>
                    </a:gsLst>
                    <a:path path="circle">
                      <a:fillToRect l="50000" t="50000" r="50000" b="50000"/>
                    </a:path>
                  </a:gradFill>
                  <a:effectLst>
                    <a:outerShdw blurRad="254000" dist="254000" dir="5400000" sx="103000" sy="103000" algn="ctr" rotWithShape="0">
                      <a:schemeClr val="tx1">
                        <a:alpha val="20000"/>
                      </a:schemeClr>
                    </a:outerShdw>
                  </a:effectLst>
                  <a:latin typeface="+mj-ea"/>
                  <a:ea typeface="+mj-ea"/>
                </a:rPr>
                <a:t>法律责任</a:t>
              </a:r>
              <a:endParaRPr kumimoji="1" lang="zh-CN" altLang="en-US" sz="3200" b="1" dirty="0">
                <a:gradFill>
                  <a:gsLst>
                    <a:gs pos="0">
                      <a:schemeClr val="accent3"/>
                    </a:gs>
                    <a:gs pos="98000">
                      <a:schemeClr val="accent6"/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outerShdw blurRad="254000" dist="254000" dir="5400000" sx="103000" sy="103000" algn="ctr" rotWithShape="0">
                    <a:schemeClr val="tx1">
                      <a:alpha val="20000"/>
                    </a:schemeClr>
                  </a:outerShdw>
                </a:effectLst>
                <a:latin typeface="+mj-ea"/>
                <a:ea typeface="+mj-ea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9366256" y="2966664"/>
              <a:ext cx="1806418" cy="76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zh-CN" altLang="en-US" sz="44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cs typeface="Aharoni" panose="02010803020104030203" pitchFamily="2" charset="-79"/>
                </a:rPr>
                <a:t>四</a:t>
              </a:r>
              <a:endParaRPr lang="zh-CN" alt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Aharoni" panose="02010803020104030203" pitchFamily="2" charset="-79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 flipH="1">
            <a:off x="2049079" y="790078"/>
            <a:ext cx="1922780" cy="861695"/>
          </a:xfrm>
          <a:prstGeom prst="rect">
            <a:avLst/>
          </a:prstGeom>
          <a:noFill/>
        </p:spPr>
        <p:txBody>
          <a:bodyPr vert="horz" wrap="none" lIns="0" tIns="0" rIns="144000" bIns="0" rtlCol="0" anchor="b">
            <a:spAutoFit/>
            <a:scene3d>
              <a:camera prst="perspectiveHeroicExtremeLeftFacing" fov="1200000">
                <a:rot lat="0" lon="0" rev="0"/>
              </a:camera>
              <a:lightRig rig="threePt" dir="t"/>
            </a:scene3d>
            <a:sp3d extrusionH="6350">
              <a:bevelT w="12700" h="44450"/>
              <a:bevelB w="25400"/>
            </a:sp3d>
          </a:bodyPr>
          <a:lstStyle/>
          <a:p>
            <a:pPr>
              <a:lnSpc>
                <a:spcPct val="80000"/>
              </a:lnSpc>
            </a:pPr>
            <a:r>
              <a:rPr kumimoji="1" lang="zh-CN" altLang="en-US" sz="7000" b="1" dirty="0">
                <a:gradFill>
                  <a:gsLst>
                    <a:gs pos="0">
                      <a:schemeClr val="accent3"/>
                    </a:gs>
                    <a:gs pos="98000">
                      <a:schemeClr val="accent6"/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outerShdw blurRad="254000" dist="254000" dir="5400000" sx="103000" sy="103000" algn="ctr" rotWithShape="0">
                    <a:schemeClr val="tx1">
                      <a:alpha val="20000"/>
                    </a:schemeClr>
                  </a:outerShdw>
                </a:effectLst>
                <a:latin typeface="+mj-ea"/>
                <a:ea typeface="+mj-ea"/>
              </a:rPr>
              <a:t>目录</a:t>
            </a:r>
            <a:endParaRPr kumimoji="1" lang="zh-CN" altLang="en-US" sz="7000" b="1" dirty="0">
              <a:gradFill>
                <a:gsLst>
                  <a:gs pos="0">
                    <a:schemeClr val="accent3"/>
                  </a:gs>
                  <a:gs pos="98000">
                    <a:schemeClr val="accent6"/>
                  </a:gs>
                </a:gsLst>
                <a:path path="circle">
                  <a:fillToRect l="50000" t="50000" r="50000" b="50000"/>
                </a:path>
              </a:gradFill>
              <a:effectLst>
                <a:outerShdw blurRad="254000" dist="254000" dir="5400000" sx="103000" sy="103000" algn="ctr" rotWithShape="0">
                  <a:schemeClr val="tx1">
                    <a:alpha val="20000"/>
                  </a:schemeClr>
                </a:outerShdw>
              </a:effectLst>
              <a:latin typeface="+mj-ea"/>
              <a:ea typeface="+mj-ea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2778833" y="1382537"/>
            <a:ext cx="749232" cy="749232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2778625" y="2310907"/>
            <a:ext cx="749232" cy="749232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2778728" y="3293887"/>
            <a:ext cx="749232" cy="749232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2746770" y="4295282"/>
            <a:ext cx="749232" cy="749232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3208026" y="5346009"/>
            <a:ext cx="2844239" cy="768350"/>
            <a:chOff x="9366256" y="2966664"/>
            <a:chExt cx="2844239" cy="768350"/>
          </a:xfrm>
        </p:grpSpPr>
        <p:sp>
          <p:nvSpPr>
            <p:cNvPr id="8" name="文本框 7"/>
            <p:cNvSpPr txBox="1"/>
            <p:nvPr/>
          </p:nvSpPr>
          <p:spPr>
            <a:xfrm>
              <a:off x="10972245" y="3068168"/>
              <a:ext cx="1238250" cy="583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ctr"/>
              <a:r>
                <a:rPr kumimoji="1" lang="zh-CN" altLang="en-US" sz="3200" b="1" dirty="0">
                  <a:gradFill>
                    <a:gsLst>
                      <a:gs pos="0">
                        <a:schemeClr val="accent3"/>
                      </a:gs>
                      <a:gs pos="98000">
                        <a:schemeClr val="accent6"/>
                      </a:gs>
                    </a:gsLst>
                    <a:path path="circle">
                      <a:fillToRect l="50000" t="50000" r="50000" b="50000"/>
                    </a:path>
                  </a:gradFill>
                  <a:effectLst>
                    <a:outerShdw blurRad="254000" dist="254000" dir="5400000" sx="103000" sy="103000" algn="ctr" rotWithShape="0">
                      <a:schemeClr val="tx1">
                        <a:alpha val="20000"/>
                      </a:schemeClr>
                    </a:outerShdw>
                  </a:effectLst>
                  <a:latin typeface="+mj-ea"/>
                  <a:ea typeface="+mj-ea"/>
                </a:rPr>
                <a:t>附  则</a:t>
              </a:r>
              <a:endParaRPr kumimoji="1" lang="zh-CN" altLang="en-US" sz="3200" b="1" dirty="0">
                <a:gradFill>
                  <a:gsLst>
                    <a:gs pos="0">
                      <a:schemeClr val="accent3"/>
                    </a:gs>
                    <a:gs pos="98000">
                      <a:schemeClr val="accent6"/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outerShdw blurRad="254000" dist="254000" dir="5400000" sx="103000" sy="103000" algn="ctr" rotWithShape="0">
                    <a:schemeClr val="tx1">
                      <a:alpha val="20000"/>
                    </a:schemeClr>
                  </a:outerShdw>
                </a:effectLst>
                <a:latin typeface="+mj-ea"/>
                <a:ea typeface="+mj-ea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9366256" y="2966664"/>
              <a:ext cx="1806418" cy="76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>
                <a:defRPr/>
              </a:pPr>
              <a:r>
                <a:rPr lang="zh-CN" altLang="en-US" sz="44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cs typeface="Aharoni" panose="02010803020104030203" pitchFamily="2" charset="-79"/>
                </a:rPr>
                <a:t>五</a:t>
              </a:r>
              <a:endParaRPr lang="zh-CN" alt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Aharoni" panose="02010803020104030203" pitchFamily="2" charset="-79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2746978" y="5165232"/>
            <a:ext cx="749232" cy="749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+.1))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6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6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2" decel="100000" fill="hold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6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6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2" decel="10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6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6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2" decel="100000" fill="hold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6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6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2" decel="100000" fill="hold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图片包含 食物, 桌子, 游戏机, 盘子&#10;&#10;描述已自动生成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7" name="文本框 36"/>
          <p:cNvSpPr txBox="1"/>
          <p:nvPr/>
        </p:nvSpPr>
        <p:spPr>
          <a:xfrm>
            <a:off x="933450" y="1170940"/>
            <a:ext cx="10196195" cy="50158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spAutoFit/>
          </a:bodyPr>
          <a:lstStyle/>
          <a:p>
            <a:pPr lvl="0" algn="just" defTabSz="913765" hangingPunct="0">
              <a:lnSpc>
                <a:spcPct val="150000"/>
              </a:lnSpc>
              <a:spcAft>
                <a:spcPts val="1500"/>
              </a:spcAft>
              <a:buSzPct val="25000"/>
              <a:defRPr/>
            </a:pPr>
            <a:r>
              <a:rPr lang="zh-CN" altLang="en-US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(一)具备下列条件之一的，可申请公共租赁住房：</a:t>
            </a:r>
            <a:endParaRPr lang="zh-CN" altLang="en-US" sz="2000" kern="0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0030101010101" charset="-122"/>
              <a:ea typeface="黑体" panose="02010600030101010101" charset="-122"/>
              <a:cs typeface="黑体" panose="02010600030101010101" charset="-122"/>
            </a:endParaRPr>
          </a:p>
          <a:p>
            <a:pPr lvl="0" algn="just" defTabSz="913765" hangingPunct="0">
              <a:lnSpc>
                <a:spcPct val="150000"/>
              </a:lnSpc>
              <a:spcAft>
                <a:spcPts val="1500"/>
              </a:spcAft>
              <a:buSzPct val="25000"/>
              <a:defRPr/>
            </a:pPr>
            <a:r>
              <a:rPr lang="zh-CN" altLang="en-US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1、具有龙城区常住户口，家庭成员中至少一人是城镇低保户，并无住房的住房困难家庭。</a:t>
            </a:r>
            <a:endParaRPr lang="zh-CN" altLang="en-US" sz="2000" kern="0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0030101010101" charset="-122"/>
              <a:ea typeface="黑体" panose="02010600030101010101" charset="-122"/>
              <a:cs typeface="黑体" panose="02010600030101010101" charset="-122"/>
            </a:endParaRPr>
          </a:p>
          <a:p>
            <a:pPr lvl="0" algn="just" defTabSz="913765" hangingPunct="0">
              <a:lnSpc>
                <a:spcPct val="150000"/>
              </a:lnSpc>
              <a:spcAft>
                <a:spcPts val="1500"/>
              </a:spcAft>
              <a:buSzPct val="25000"/>
              <a:defRPr/>
            </a:pPr>
            <a:r>
              <a:rPr lang="zh-CN" altLang="en-US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2、毕业未满五年、已经就业并无住房的大中专院校毕业生。</a:t>
            </a:r>
            <a:endParaRPr lang="zh-CN" altLang="en-US" sz="2000" kern="0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0030101010101" charset="-122"/>
              <a:ea typeface="黑体" panose="02010600030101010101" charset="-122"/>
              <a:cs typeface="黑体" panose="02010600030101010101" charset="-122"/>
            </a:endParaRPr>
          </a:p>
          <a:p>
            <a:pPr lvl="0" algn="just" defTabSz="913765" hangingPunct="0">
              <a:lnSpc>
                <a:spcPct val="150000"/>
              </a:lnSpc>
              <a:spcAft>
                <a:spcPts val="1500"/>
              </a:spcAft>
              <a:buSzPct val="25000"/>
              <a:defRPr/>
            </a:pPr>
            <a:r>
              <a:rPr lang="zh-CN" altLang="en-US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3、已经稳定就业并在龙城区居住一年以上的外来务工人员。稳定就业指依法与用工单位签订一年以上劳动合同。</a:t>
            </a:r>
            <a:endParaRPr lang="zh-CN" altLang="en-US" sz="2000" kern="0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0030101010101" charset="-122"/>
              <a:ea typeface="黑体" panose="02010600030101010101" charset="-122"/>
              <a:cs typeface="黑体" panose="02010600030101010101" charset="-122"/>
            </a:endParaRPr>
          </a:p>
          <a:p>
            <a:pPr lvl="0" algn="just" defTabSz="913765" hangingPunct="0">
              <a:lnSpc>
                <a:spcPct val="150000"/>
              </a:lnSpc>
              <a:spcAft>
                <a:spcPts val="1500"/>
              </a:spcAft>
              <a:buSzPct val="25000"/>
              <a:defRPr/>
            </a:pPr>
            <a:r>
              <a:rPr lang="zh-CN" altLang="en-US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(二)公共租赁住房的申请人必须年满十八周岁，具有完 全民事行为能力，其配偶和具有法定赡养、抚养、扶养关系的 共同居住生活人员为共同申请人。符合配租条件的申请家庭只能申请承租一套公共租赁住房。</a:t>
            </a:r>
            <a:endParaRPr lang="zh-CN" altLang="en-US" sz="2000" kern="0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0030101010101" charset="-122"/>
              <a:ea typeface="黑体" panose="02010600030101010101" charset="-122"/>
              <a:cs typeface="黑体" panose="02010600030101010101" charset="-122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690997" y="587530"/>
            <a:ext cx="10641648" cy="423545"/>
          </a:xfrm>
        </p:spPr>
        <p:txBody>
          <a:bodyPr>
            <a:spAutoFit/>
          </a:bodyPr>
          <a:lstStyle/>
          <a:p>
            <a:r>
              <a:rPr dirty="0"/>
              <a:t>一、</a:t>
            </a:r>
            <a:r>
              <a:rPr lang="zh-CN" altLang="en-US" dirty="0"/>
              <a:t>申请与审核</a:t>
            </a:r>
            <a:endParaRPr lang="zh-CN" altLang="en-US" dirty="0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1" y="526747"/>
            <a:ext cx="695324" cy="3952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3896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图片包含 食物, 桌子, 游戏机, 盘子&#10;&#10;描述已自动生成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7" name="文本框 36"/>
          <p:cNvSpPr txBox="1"/>
          <p:nvPr/>
        </p:nvSpPr>
        <p:spPr>
          <a:xfrm>
            <a:off x="933450" y="1170940"/>
            <a:ext cx="10196195" cy="447738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spAutoFit/>
          </a:bodyPr>
          <a:lstStyle/>
          <a:p>
            <a:pPr lvl="0" algn="just" defTabSz="913765" hangingPunct="0">
              <a:lnSpc>
                <a:spcPct val="150000"/>
              </a:lnSpc>
              <a:spcAft>
                <a:spcPts val="1500"/>
              </a:spcAft>
              <a:buSzPct val="25000"/>
              <a:defRPr/>
            </a:pPr>
            <a:r>
              <a:rPr lang="zh-CN" altLang="en-US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(三)符合条件的申请人，应提供下列材料：</a:t>
            </a:r>
            <a:endParaRPr lang="zh-CN" altLang="en-US" sz="2000" kern="0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0030101010101" charset="-122"/>
              <a:ea typeface="黑体" panose="02010600030101010101" charset="-122"/>
              <a:cs typeface="黑体" panose="02010600030101010101" charset="-122"/>
            </a:endParaRPr>
          </a:p>
          <a:p>
            <a:pPr lvl="0" algn="just" defTabSz="913765" hangingPunct="0">
              <a:lnSpc>
                <a:spcPct val="150000"/>
              </a:lnSpc>
              <a:spcAft>
                <a:spcPts val="1500"/>
              </a:spcAft>
              <a:buSzPct val="25000"/>
              <a:defRPr/>
            </a:pPr>
            <a:r>
              <a:rPr lang="zh-CN" altLang="en-US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1、《龙城区公共租赁住房申请审批表》。</a:t>
            </a:r>
            <a:endParaRPr lang="zh-CN" altLang="en-US" sz="2000" kern="0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0030101010101" charset="-122"/>
              <a:ea typeface="黑体" panose="02010600030101010101" charset="-122"/>
              <a:cs typeface="黑体" panose="02010600030101010101" charset="-122"/>
            </a:endParaRPr>
          </a:p>
          <a:p>
            <a:pPr lvl="0" algn="just" defTabSz="913765" hangingPunct="0">
              <a:lnSpc>
                <a:spcPct val="150000"/>
              </a:lnSpc>
              <a:spcAft>
                <a:spcPts val="1500"/>
              </a:spcAft>
              <a:buSzPct val="25000"/>
              <a:defRPr/>
            </a:pPr>
            <a:r>
              <a:rPr lang="zh-CN" altLang="en-US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2、 居民身份证、户口簿、毕业证原件及复印件。</a:t>
            </a:r>
            <a:endParaRPr lang="zh-CN" altLang="en-US" sz="2000" kern="0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0030101010101" charset="-122"/>
              <a:ea typeface="黑体" panose="02010600030101010101" charset="-122"/>
              <a:cs typeface="黑体" panose="02010600030101010101" charset="-122"/>
            </a:endParaRPr>
          </a:p>
          <a:p>
            <a:pPr lvl="0" algn="just" defTabSz="913765" hangingPunct="0">
              <a:lnSpc>
                <a:spcPct val="150000"/>
              </a:lnSpc>
              <a:spcAft>
                <a:spcPts val="1500"/>
              </a:spcAft>
              <a:buSzPct val="25000"/>
              <a:defRPr/>
            </a:pPr>
            <a:r>
              <a:rPr lang="zh-CN" altLang="en-US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3、 工作单位提供的劳动合同，</a:t>
            </a:r>
            <a:endParaRPr lang="zh-CN" altLang="en-US" sz="2000" kern="0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0030101010101" charset="-122"/>
              <a:ea typeface="黑体" panose="02010600030101010101" charset="-122"/>
              <a:cs typeface="黑体" panose="02010600030101010101" charset="-122"/>
            </a:endParaRPr>
          </a:p>
          <a:p>
            <a:pPr lvl="0" algn="just" defTabSz="913765" hangingPunct="0">
              <a:lnSpc>
                <a:spcPct val="150000"/>
              </a:lnSpc>
              <a:spcAft>
                <a:spcPts val="1500"/>
              </a:spcAft>
              <a:buSzPct val="25000"/>
              <a:defRPr/>
            </a:pPr>
            <a:r>
              <a:rPr lang="zh-CN" altLang="en-US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4、申请人需提供市房产部门出具的家庭所有成员住房状况</a:t>
            </a:r>
            <a:endParaRPr lang="zh-CN" altLang="en-US" sz="2000" kern="0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0030101010101" charset="-122"/>
              <a:ea typeface="黑体" panose="02010600030101010101" charset="-122"/>
              <a:cs typeface="黑体" panose="02010600030101010101" charset="-122"/>
            </a:endParaRPr>
          </a:p>
          <a:p>
            <a:pPr lvl="0" algn="just" defTabSz="913765" hangingPunct="0">
              <a:lnSpc>
                <a:spcPct val="150000"/>
              </a:lnSpc>
              <a:spcAft>
                <a:spcPts val="1500"/>
              </a:spcAft>
              <a:buSzPct val="25000"/>
              <a:defRPr/>
            </a:pPr>
            <a:r>
              <a:rPr lang="zh-CN" altLang="en-US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证明。</a:t>
            </a:r>
            <a:endParaRPr lang="zh-CN" altLang="en-US" sz="2000" kern="0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0030101010101" charset="-122"/>
              <a:ea typeface="黑体" panose="02010600030101010101" charset="-122"/>
              <a:cs typeface="黑体" panose="02010600030101010101" charset="-122"/>
            </a:endParaRPr>
          </a:p>
          <a:p>
            <a:pPr lvl="0" algn="just" defTabSz="913765" hangingPunct="0">
              <a:lnSpc>
                <a:spcPct val="150000"/>
              </a:lnSpc>
              <a:spcAft>
                <a:spcPts val="1500"/>
              </a:spcAft>
              <a:buSzPct val="25000"/>
              <a:defRPr/>
            </a:pPr>
            <a:r>
              <a:rPr lang="zh-CN" altLang="en-US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5、 其它需要提供的材料。</a:t>
            </a:r>
            <a:endParaRPr lang="zh-CN" altLang="en-US" sz="2000" kern="0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0030101010101" charset="-122"/>
              <a:ea typeface="黑体" panose="02010600030101010101" charset="-122"/>
              <a:cs typeface="黑体" panose="02010600030101010101" charset="-122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690997" y="587530"/>
            <a:ext cx="10641648" cy="423545"/>
          </a:xfrm>
        </p:spPr>
        <p:txBody>
          <a:bodyPr>
            <a:spAutoFit/>
          </a:bodyPr>
          <a:lstStyle/>
          <a:p>
            <a:r>
              <a:rPr lang="zh-CN" altLang="en-US" dirty="0"/>
              <a:t>一、申请与审核</a:t>
            </a:r>
            <a:endParaRPr lang="zh-CN" altLang="en-US" dirty="0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1" y="526747"/>
            <a:ext cx="695324" cy="3952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3896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图片包含 食物, 桌子, 游戏机, 盘子&#10;&#10;描述已自动生成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7" name="文本框 36"/>
          <p:cNvSpPr txBox="1"/>
          <p:nvPr/>
        </p:nvSpPr>
        <p:spPr>
          <a:xfrm>
            <a:off x="933450" y="1170940"/>
            <a:ext cx="10196195" cy="10147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spAutoFit/>
          </a:bodyPr>
          <a:lstStyle/>
          <a:p>
            <a:pPr lvl="0" algn="just" defTabSz="913765" hangingPunct="0">
              <a:lnSpc>
                <a:spcPct val="150000"/>
              </a:lnSpc>
              <a:spcAft>
                <a:spcPts val="1500"/>
              </a:spcAft>
              <a:buSzPct val="25000"/>
              <a:defRPr/>
            </a:pPr>
            <a:r>
              <a:rPr lang="zh-CN" altLang="en-US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(四)街道办事处收到申报材料后，对申报材料进行全面审核，提出审核意见并张榜公布，无异议或异议不成立的，街道办事处将审核意见和申请材料报送区住建局。</a:t>
            </a:r>
            <a:endParaRPr lang="zh-CN" altLang="en-US" sz="2000" kern="0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0030101010101" charset="-122"/>
              <a:ea typeface="黑体" panose="02010600030101010101" charset="-122"/>
              <a:cs typeface="黑体" panose="02010600030101010101" charset="-122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690997" y="587530"/>
            <a:ext cx="10641648" cy="423545"/>
          </a:xfrm>
        </p:spPr>
        <p:txBody>
          <a:bodyPr>
            <a:spAutoFit/>
          </a:bodyPr>
          <a:lstStyle/>
          <a:p>
            <a:r>
              <a:rPr lang="zh-CN" altLang="en-US" dirty="0"/>
              <a:t>一、申请与审核</a:t>
            </a:r>
            <a:endParaRPr lang="zh-CN" altLang="en-US" dirty="0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1" y="526747"/>
            <a:ext cx="695324" cy="3952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3896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图片包含 食物, 桌子, 游戏机, 盘子&#10;&#10;描述已自动生成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7" name="文本框 36"/>
          <p:cNvSpPr txBox="1"/>
          <p:nvPr/>
        </p:nvSpPr>
        <p:spPr>
          <a:xfrm>
            <a:off x="933450" y="1170940"/>
            <a:ext cx="10196195" cy="32461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spAutoFit/>
          </a:bodyPr>
          <a:lstStyle/>
          <a:p>
            <a:pPr lvl="0" algn="just" defTabSz="913765" hangingPunct="0">
              <a:lnSpc>
                <a:spcPct val="150000"/>
              </a:lnSpc>
              <a:spcAft>
                <a:spcPts val="1500"/>
              </a:spcAft>
              <a:buSzPct val="25000"/>
              <a:defRPr/>
            </a:pPr>
            <a:r>
              <a:rPr lang="zh-CN" altLang="en-US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(一)公共租赁住房实行轮候、摇号配租。</a:t>
            </a:r>
            <a:endParaRPr lang="zh-CN" altLang="en-US" sz="2000" kern="0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0030101010101" charset="-122"/>
              <a:ea typeface="黑体" panose="02010600030101010101" charset="-122"/>
              <a:cs typeface="黑体" panose="02010600030101010101" charset="-122"/>
            </a:endParaRPr>
          </a:p>
          <a:p>
            <a:pPr lvl="0" algn="just" defTabSz="913765" hangingPunct="0">
              <a:lnSpc>
                <a:spcPct val="150000"/>
              </a:lnSpc>
              <a:spcAft>
                <a:spcPts val="1500"/>
              </a:spcAft>
              <a:buSzPct val="25000"/>
              <a:defRPr/>
            </a:pPr>
            <a:r>
              <a:rPr lang="zh-CN" altLang="en-US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(二)公共租赁住房的租赁期限为五年，每年复核一次。租金采取上打租形式，每年收取一次。</a:t>
            </a:r>
            <a:endParaRPr lang="zh-CN" altLang="en-US" sz="2000" kern="0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0030101010101" charset="-122"/>
              <a:ea typeface="黑体" panose="02010600030101010101" charset="-122"/>
              <a:cs typeface="黑体" panose="02010600030101010101" charset="-122"/>
            </a:endParaRPr>
          </a:p>
          <a:p>
            <a:pPr lvl="0" algn="just" defTabSz="913765" hangingPunct="0">
              <a:lnSpc>
                <a:spcPct val="150000"/>
              </a:lnSpc>
              <a:spcAft>
                <a:spcPts val="1500"/>
              </a:spcAft>
              <a:buSzPct val="25000"/>
              <a:defRPr/>
            </a:pPr>
            <a:r>
              <a:rPr lang="zh-CN" altLang="en-US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(三)承租人签订租赁合同时，一次性交纳保证金，以保证租赁合同的正常履行。保证金标准按3个月的租金标准计算。 租赁合同期满或终止，无违约责任的退还保证金本金，违约的可从保证金中抵扣应承担的相关费用。</a:t>
            </a:r>
            <a:endParaRPr lang="zh-CN" altLang="en-US" sz="2000" kern="0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0030101010101" charset="-122"/>
              <a:ea typeface="黑体" panose="02010600030101010101" charset="-122"/>
              <a:cs typeface="黑体" panose="02010600030101010101" charset="-122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690997" y="587530"/>
            <a:ext cx="10641648" cy="423545"/>
          </a:xfrm>
        </p:spPr>
        <p:txBody>
          <a:bodyPr>
            <a:spAutoFit/>
          </a:bodyPr>
          <a:lstStyle/>
          <a:p>
            <a:r>
              <a:rPr lang="zh-CN" altLang="en-US" dirty="0"/>
              <a:t>二、轮候与配租</a:t>
            </a:r>
            <a:endParaRPr lang="zh-CN" altLang="en-US" dirty="0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1" y="526747"/>
            <a:ext cx="695324" cy="3952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3896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图片包含 食物, 桌子, 游戏机, 盘子&#10;&#10;描述已自动生成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7" name="文本框 36"/>
          <p:cNvSpPr txBox="1"/>
          <p:nvPr/>
        </p:nvSpPr>
        <p:spPr>
          <a:xfrm>
            <a:off x="933450" y="1170940"/>
            <a:ext cx="10196195" cy="49390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spAutoFit/>
          </a:bodyPr>
          <a:lstStyle/>
          <a:p>
            <a:pPr lvl="0" algn="just" defTabSz="913765" hangingPunct="0">
              <a:lnSpc>
                <a:spcPct val="150000"/>
              </a:lnSpc>
              <a:spcAft>
                <a:spcPts val="1500"/>
              </a:spcAft>
              <a:buSzPct val="25000"/>
              <a:defRPr/>
            </a:pPr>
            <a:r>
              <a:rPr lang="zh-CN" altLang="en-US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(一)公共租赁住房只能用于承租人自住，租户不得设定 抵押权，将房屋抵押给他人，不得出借或转租，不得用于从事经营性活动或改变房屋用途。</a:t>
            </a:r>
            <a:endParaRPr lang="zh-CN" altLang="en-US" sz="2000" kern="0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0030101010101" charset="-122"/>
              <a:ea typeface="黑体" panose="02010600030101010101" charset="-122"/>
              <a:cs typeface="黑体" panose="02010600030101010101" charset="-122"/>
            </a:endParaRPr>
          </a:p>
          <a:p>
            <a:pPr lvl="0" algn="just" defTabSz="913765" hangingPunct="0">
              <a:lnSpc>
                <a:spcPct val="150000"/>
              </a:lnSpc>
              <a:spcAft>
                <a:spcPts val="1500"/>
              </a:spcAft>
              <a:buSzPct val="25000"/>
              <a:defRPr/>
            </a:pPr>
            <a:r>
              <a:rPr lang="zh-CN" altLang="en-US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(二)承租人有下列行为之一的，解除租赁合同，收回承租的公共租赁住房：</a:t>
            </a:r>
            <a:endParaRPr lang="zh-CN" altLang="en-US" sz="2000" kern="0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0030101010101" charset="-122"/>
              <a:ea typeface="黑体" panose="02010600030101010101" charset="-122"/>
              <a:cs typeface="黑体" panose="02010600030101010101" charset="-122"/>
            </a:endParaRPr>
          </a:p>
          <a:p>
            <a:pPr lvl="0" algn="just" defTabSz="913765" hangingPunct="0">
              <a:lnSpc>
                <a:spcPct val="150000"/>
              </a:lnSpc>
              <a:spcAft>
                <a:spcPts val="1500"/>
              </a:spcAft>
              <a:buSzPct val="25000"/>
              <a:defRPr/>
            </a:pPr>
            <a:r>
              <a:rPr lang="zh-CN" altLang="en-US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1、 提供虚假证明材料等欺骗方式取得公共租赁住房的；</a:t>
            </a:r>
            <a:endParaRPr lang="zh-CN" altLang="en-US" sz="2000" kern="0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0030101010101" charset="-122"/>
              <a:ea typeface="黑体" panose="02010600030101010101" charset="-122"/>
              <a:cs typeface="黑体" panose="02010600030101010101" charset="-122"/>
            </a:endParaRPr>
          </a:p>
          <a:p>
            <a:pPr lvl="0" algn="just" defTabSz="913765" hangingPunct="0">
              <a:lnSpc>
                <a:spcPct val="150000"/>
              </a:lnSpc>
              <a:spcAft>
                <a:spcPts val="1500"/>
              </a:spcAft>
              <a:buSzPct val="25000"/>
              <a:defRPr/>
            </a:pPr>
            <a:r>
              <a:rPr lang="zh-CN" altLang="en-US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2、 将房屋转让、转租、转借、调换，从事其它经营活动或用于违法活动的；</a:t>
            </a:r>
            <a:endParaRPr lang="zh-CN" altLang="en-US" sz="2000" kern="0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0030101010101" charset="-122"/>
              <a:ea typeface="黑体" panose="02010600030101010101" charset="-122"/>
              <a:cs typeface="黑体" panose="02010600030101010101" charset="-122"/>
            </a:endParaRPr>
          </a:p>
          <a:p>
            <a:pPr lvl="0" algn="just" defTabSz="913765" hangingPunct="0">
              <a:lnSpc>
                <a:spcPct val="150000"/>
              </a:lnSpc>
              <a:spcAft>
                <a:spcPts val="1500"/>
              </a:spcAft>
              <a:buSzPct val="25000"/>
              <a:defRPr/>
            </a:pPr>
            <a:r>
              <a:rPr lang="zh-CN" altLang="en-US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3、 改变公共租赁住房结构或使用性能的；</a:t>
            </a:r>
            <a:endParaRPr lang="zh-CN" altLang="en-US" sz="2000" kern="0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0030101010101" charset="-122"/>
              <a:ea typeface="黑体" panose="02010600030101010101" charset="-122"/>
              <a:cs typeface="黑体" panose="02010600030101010101" charset="-122"/>
            </a:endParaRPr>
          </a:p>
          <a:p>
            <a:pPr lvl="0" algn="just" defTabSz="913765" hangingPunct="0">
              <a:lnSpc>
                <a:spcPct val="150000"/>
              </a:lnSpc>
              <a:spcAft>
                <a:spcPts val="1500"/>
              </a:spcAft>
              <a:buSzPct val="25000"/>
              <a:defRPr/>
            </a:pPr>
            <a:r>
              <a:rPr lang="zh-CN" altLang="en-US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4、 无正当理由连续6个月以上闲置公共租赁住房的；</a:t>
            </a:r>
            <a:endParaRPr lang="zh-CN" altLang="en-US" sz="2000" kern="0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0030101010101" charset="-122"/>
              <a:ea typeface="黑体" panose="02010600030101010101" charset="-122"/>
              <a:cs typeface="黑体" panose="02010600030101010101" charset="-122"/>
            </a:endParaRPr>
          </a:p>
          <a:p>
            <a:pPr lvl="0" algn="just" defTabSz="913765" hangingPunct="0">
              <a:lnSpc>
                <a:spcPct val="150000"/>
              </a:lnSpc>
              <a:spcAft>
                <a:spcPts val="1500"/>
              </a:spcAft>
              <a:buSzPct val="25000"/>
              <a:defRPr/>
            </a:pPr>
            <a:r>
              <a:rPr lang="zh-CN" altLang="en-US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5、 违反房屋使用规定且情节严重的其它行为。</a:t>
            </a:r>
            <a:endParaRPr lang="zh-CN" altLang="en-US" sz="2000" kern="0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0030101010101" charset="-122"/>
              <a:ea typeface="黑体" panose="02010600030101010101" charset="-122"/>
              <a:cs typeface="黑体" panose="02010600030101010101" charset="-122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690997" y="587530"/>
            <a:ext cx="10641648" cy="423545"/>
          </a:xfrm>
        </p:spPr>
        <p:txBody>
          <a:bodyPr>
            <a:spAutoFit/>
          </a:bodyPr>
          <a:lstStyle/>
          <a:p>
            <a:r>
              <a:rPr lang="zh-CN" altLang="en-US" dirty="0"/>
              <a:t>三、使用与退出</a:t>
            </a:r>
            <a:endParaRPr lang="zh-CN" altLang="en-US" dirty="0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1" y="526747"/>
            <a:ext cx="695324" cy="3952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3896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图片包含 食物, 桌子, 游戏机, 盘子&#10;&#10;描述已自动生成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7" name="文本框 36"/>
          <p:cNvSpPr txBox="1"/>
          <p:nvPr/>
        </p:nvSpPr>
        <p:spPr>
          <a:xfrm>
            <a:off x="933450" y="1170940"/>
            <a:ext cx="10196195" cy="382333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spAutoFit/>
          </a:bodyPr>
          <a:lstStyle/>
          <a:p>
            <a:pPr lvl="0" algn="just" defTabSz="913765" hangingPunct="0">
              <a:lnSpc>
                <a:spcPct val="150000"/>
              </a:lnSpc>
              <a:spcAft>
                <a:spcPts val="1500"/>
              </a:spcAft>
              <a:buSzPct val="25000"/>
              <a:defRPr/>
            </a:pPr>
            <a:r>
              <a:rPr lang="zh-CN" altLang="en-US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承租人有下列行为之一的，依照国家《公共租赁住房管理办法》第三十六条进行处罚。</a:t>
            </a:r>
            <a:endParaRPr lang="zh-CN" altLang="en-US" sz="2000" kern="0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0030101010101" charset="-122"/>
              <a:ea typeface="黑体" panose="02010600030101010101" charset="-122"/>
              <a:cs typeface="黑体" panose="02010600030101010101" charset="-122"/>
            </a:endParaRPr>
          </a:p>
          <a:p>
            <a:pPr lvl="0" algn="just" defTabSz="913765" hangingPunct="0">
              <a:lnSpc>
                <a:spcPct val="150000"/>
              </a:lnSpc>
              <a:spcAft>
                <a:spcPts val="1500"/>
              </a:spcAft>
              <a:buSzPct val="25000"/>
              <a:defRPr/>
            </a:pPr>
            <a:r>
              <a:rPr lang="zh-CN" altLang="en-US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1、转借、转租或者擅自调换所承租公共租赁住房的；</a:t>
            </a:r>
            <a:endParaRPr lang="zh-CN" altLang="en-US" sz="2000" kern="0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0030101010101" charset="-122"/>
              <a:ea typeface="黑体" panose="02010600030101010101" charset="-122"/>
              <a:cs typeface="黑体" panose="02010600030101010101" charset="-122"/>
            </a:endParaRPr>
          </a:p>
          <a:p>
            <a:pPr lvl="0" algn="just" defTabSz="913765" hangingPunct="0">
              <a:lnSpc>
                <a:spcPct val="150000"/>
              </a:lnSpc>
              <a:spcAft>
                <a:spcPts val="1500"/>
              </a:spcAft>
              <a:buSzPct val="25000"/>
              <a:defRPr/>
            </a:pPr>
            <a:r>
              <a:rPr lang="zh-CN" altLang="en-US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2、 改变所承租公共租赁住房用途的；</a:t>
            </a:r>
            <a:endParaRPr lang="zh-CN" altLang="en-US" sz="2000" kern="0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0030101010101" charset="-122"/>
              <a:ea typeface="黑体" panose="02010600030101010101" charset="-122"/>
              <a:cs typeface="黑体" panose="02010600030101010101" charset="-122"/>
            </a:endParaRPr>
          </a:p>
          <a:p>
            <a:pPr lvl="0" algn="just" defTabSz="913765" hangingPunct="0">
              <a:lnSpc>
                <a:spcPct val="150000"/>
              </a:lnSpc>
              <a:spcAft>
                <a:spcPts val="1500"/>
              </a:spcAft>
              <a:buSzPct val="25000"/>
              <a:defRPr/>
            </a:pPr>
            <a:r>
              <a:rPr lang="zh-CN" altLang="en-US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3、破坏或者擅自装修所承租公共租赁住房，拒不恢复原状的；</a:t>
            </a:r>
            <a:endParaRPr lang="zh-CN" altLang="en-US" sz="2000" kern="0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0030101010101" charset="-122"/>
              <a:ea typeface="黑体" panose="02010600030101010101" charset="-122"/>
              <a:cs typeface="黑体" panose="02010600030101010101" charset="-122"/>
            </a:endParaRPr>
          </a:p>
          <a:p>
            <a:pPr lvl="0" algn="just" defTabSz="913765" hangingPunct="0">
              <a:lnSpc>
                <a:spcPct val="150000"/>
              </a:lnSpc>
              <a:spcAft>
                <a:spcPts val="1500"/>
              </a:spcAft>
              <a:buSzPct val="25000"/>
              <a:defRPr/>
            </a:pPr>
            <a:r>
              <a:rPr lang="zh-CN" altLang="en-US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4、在公共租赁住房内从事违法活动的；</a:t>
            </a:r>
            <a:endParaRPr lang="zh-CN" altLang="en-US" sz="2000" kern="0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0030101010101" charset="-122"/>
              <a:ea typeface="黑体" panose="02010600030101010101" charset="-122"/>
              <a:cs typeface="黑体" panose="02010600030101010101" charset="-122"/>
            </a:endParaRPr>
          </a:p>
          <a:p>
            <a:pPr lvl="0" algn="just" defTabSz="913765" hangingPunct="0">
              <a:lnSpc>
                <a:spcPct val="150000"/>
              </a:lnSpc>
              <a:spcAft>
                <a:spcPts val="1500"/>
              </a:spcAft>
              <a:buSzPct val="25000"/>
              <a:defRPr/>
            </a:pPr>
            <a:r>
              <a:rPr lang="zh-CN" altLang="en-US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5、无正当理由连续6个月以上闲置公共租赁住房的。</a:t>
            </a:r>
            <a:endParaRPr lang="zh-CN" altLang="en-US" sz="2000" kern="0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0030101010101" charset="-122"/>
              <a:ea typeface="黑体" panose="02010600030101010101" charset="-122"/>
              <a:cs typeface="黑体" panose="02010600030101010101" charset="-122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690997" y="587530"/>
            <a:ext cx="10641648" cy="423545"/>
          </a:xfrm>
        </p:spPr>
        <p:txBody>
          <a:bodyPr>
            <a:spAutoFit/>
          </a:bodyPr>
          <a:lstStyle/>
          <a:p>
            <a:r>
              <a:rPr lang="zh-CN" altLang="en-US" dirty="0"/>
              <a:t>四、法律责任</a:t>
            </a:r>
            <a:endParaRPr lang="zh-CN" altLang="en-US" dirty="0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1" y="526747"/>
            <a:ext cx="695324" cy="3952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3896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图片包含 食物, 桌子, 游戏机, 盘子&#10;&#10;描述已自动生成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820"/>
            <a:ext cx="12192000" cy="6858000"/>
          </a:xfrm>
          <a:prstGeom prst="rect">
            <a:avLst/>
          </a:prstGeom>
        </p:spPr>
      </p:pic>
      <p:sp>
        <p:nvSpPr>
          <p:cNvPr id="37" name="文本框 36"/>
          <p:cNvSpPr txBox="1"/>
          <p:nvPr/>
        </p:nvSpPr>
        <p:spPr>
          <a:xfrm>
            <a:off x="933450" y="1399540"/>
            <a:ext cx="9457690" cy="166878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spAutoFit/>
          </a:bodyPr>
          <a:lstStyle/>
          <a:p>
            <a:pPr lvl="0" algn="just" defTabSz="913765" hangingPunct="0">
              <a:lnSpc>
                <a:spcPct val="150000"/>
              </a:lnSpc>
              <a:spcAft>
                <a:spcPts val="1500"/>
              </a:spcAft>
              <a:buSzPct val="25000"/>
              <a:defRPr/>
            </a:pPr>
            <a:r>
              <a:rPr lang="zh-CN" altLang="en-US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(一)《朝阳市龙城区公共租赁住房配租管理办法》由朝阳市龙城区住房和城乡建设局负责解释。  </a:t>
            </a:r>
            <a:endParaRPr lang="zh-CN" altLang="en-US" sz="2000" kern="0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0030101010101" charset="-122"/>
              <a:ea typeface="黑体" panose="02010600030101010101" charset="-122"/>
              <a:cs typeface="黑体" panose="02010600030101010101" charset="-122"/>
            </a:endParaRPr>
          </a:p>
          <a:p>
            <a:pPr lvl="0" algn="just" defTabSz="913765" hangingPunct="0">
              <a:lnSpc>
                <a:spcPct val="150000"/>
              </a:lnSpc>
              <a:spcAft>
                <a:spcPts val="1500"/>
              </a:spcAft>
              <a:buSzPct val="25000"/>
              <a:defRPr/>
            </a:pPr>
            <a:r>
              <a:rPr lang="zh-CN" altLang="en-US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(二)本办法如遇国家政策变动，按国家政策进行相应调整。</a:t>
            </a:r>
            <a:endParaRPr lang="zh-CN" altLang="en-US" sz="2000" kern="0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0030101010101" charset="-122"/>
              <a:ea typeface="黑体" panose="02010600030101010101" charset="-122"/>
              <a:cs typeface="黑体" panose="02010600030101010101" charset="-122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690997" y="587530"/>
            <a:ext cx="10641648" cy="423545"/>
          </a:xfrm>
        </p:spPr>
        <p:txBody>
          <a:bodyPr>
            <a:spAutoFit/>
          </a:bodyPr>
          <a:lstStyle/>
          <a:p>
            <a:r>
              <a:rPr lang="zh-CN" altLang="en-US" dirty="0"/>
              <a:t>五、附则</a:t>
            </a:r>
            <a:endParaRPr lang="zh-CN" altLang="en-US" dirty="0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1" y="526747"/>
            <a:ext cx="695324" cy="3952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3896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theme/theme1.xml><?xml version="1.0" encoding="utf-8"?>
<a:theme xmlns:a="http://schemas.openxmlformats.org/drawingml/2006/main" name="Office 主题​​">
  <a:themeElements>
    <a:clrScheme name="稿定PPT6">
      <a:dk1>
        <a:sysClr val="windowText" lastClr="000000"/>
      </a:dk1>
      <a:lt1>
        <a:sysClr val="window" lastClr="FFFFFF"/>
      </a:lt1>
      <a:dk2>
        <a:srgbClr val="E7E6E6"/>
      </a:dk2>
      <a:lt2>
        <a:srgbClr val="44546A"/>
      </a:lt2>
      <a:accent1>
        <a:srgbClr val="942D0F"/>
      </a:accent1>
      <a:accent2>
        <a:srgbClr val="FFE5B4"/>
      </a:accent2>
      <a:accent3>
        <a:srgbClr val="FEF1DA"/>
      </a:accent3>
      <a:accent4>
        <a:srgbClr val="FCC160"/>
      </a:accent4>
      <a:accent5>
        <a:srgbClr val="EA6C29"/>
      </a:accent5>
      <a:accent6>
        <a:srgbClr val="DBB48D"/>
      </a:accent6>
      <a:hlink>
        <a:srgbClr val="0563C1"/>
      </a:hlink>
      <a:folHlink>
        <a:srgbClr val="954F72"/>
      </a:folHlink>
    </a:clrScheme>
    <a:fontScheme name="OPs">
      <a:majorFont>
        <a:latin typeface="Arial Black"/>
        <a:ea typeface="微软雅黑"/>
        <a:cs typeface=""/>
      </a:majorFont>
      <a:minorFont>
        <a:latin typeface="Arial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25000">
              <a:schemeClr val="accent3"/>
            </a:gs>
            <a:gs pos="100000">
              <a:schemeClr val="accent4"/>
            </a:gs>
            <a:gs pos="0">
              <a:schemeClr val="accent2"/>
            </a:gs>
          </a:gsLst>
          <a:path path="circle">
            <a:fillToRect r="100000" b="100000"/>
          </a:path>
        </a:gradFill>
        <a:ln w="38100">
          <a:noFill/>
        </a:ln>
      </a:spPr>
      <a:bodyPr wrap="square" rtlCol="0" anchor="ctr"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solidFill>
          <a:schemeClr val="bg1">
            <a:alpha val="0"/>
          </a:schemeClr>
        </a:solidFill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lnDef>
    <a:txDef>
      <a:spPr>
        <a:noFill/>
      </a:spPr>
      <a:bodyPr wrap="none" rtlCol="0">
        <a:spAutoFit/>
      </a:bodyPr>
      <a:lstStyle>
        <a:defPPr algn="l">
          <a:defRPr sz="1600" b="1" dirty="0" smtClean="0">
            <a:solidFill>
              <a:schemeClr val="accent1"/>
            </a:solidFill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1145</Words>
  <Application>WPS 演示</Application>
  <PresentationFormat>宽屏</PresentationFormat>
  <Paragraphs>79</Paragraphs>
  <Slides>9</Slides>
  <Notes>32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8" baseType="lpstr">
      <vt:lpstr>Arial</vt:lpstr>
      <vt:lpstr>宋体</vt:lpstr>
      <vt:lpstr>Wingdings</vt:lpstr>
      <vt:lpstr>OPPOSans M</vt:lpstr>
      <vt:lpstr>微软雅黑</vt:lpstr>
      <vt:lpstr>Aharoni</vt:lpstr>
      <vt:lpstr>Tahoma</vt:lpstr>
      <vt:lpstr>思源宋体 CN Heavy</vt:lpstr>
      <vt:lpstr>等线</vt:lpstr>
      <vt:lpstr>等线</vt:lpstr>
      <vt:lpstr>微软雅黑 Light</vt:lpstr>
      <vt:lpstr>黑体</vt:lpstr>
      <vt:lpstr>Arial Unicode MS</vt:lpstr>
      <vt:lpstr>Calibri</vt:lpstr>
      <vt:lpstr>Segoe UI Light</vt:lpstr>
      <vt:lpstr>Courier New</vt:lpstr>
      <vt:lpstr>Segoe UI Light</vt:lpstr>
      <vt:lpstr>Arial Black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小 云朵</dc:creator>
  <cp:lastModifiedBy>Administrator</cp:lastModifiedBy>
  <cp:revision>2553</cp:revision>
  <dcterms:created xsi:type="dcterms:W3CDTF">2021-09-08T01:56:00Z</dcterms:created>
  <dcterms:modified xsi:type="dcterms:W3CDTF">2024-05-28T07:43:45Z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2052-11.1.0.10228</vt:lpwstr>
  </property>
</Properties>
</file>